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Bitter" panose="02020500000000000000" charset="0"/>
      <p:regular r:id="rId44"/>
      <p:bold r:id="rId45"/>
      <p:italic r:id="rId46"/>
      <p:boldItalic r:id="rId47"/>
    </p:embeddedFont>
    <p:embeddedFont>
      <p:font typeface="Merriweather Light" panose="02020500000000000000" charset="0"/>
      <p:regular r:id="rId48"/>
      <p:bold r:id="rId49"/>
      <p:italic r:id="rId50"/>
      <p:boldItalic r:id="rId51"/>
    </p:embeddedFont>
    <p:embeddedFont>
      <p:font typeface="Proxima Nova" panose="02020500000000000000" charset="0"/>
      <p:regular r:id="rId52"/>
      <p:bold r:id="rId53"/>
      <p:italic r:id="rId54"/>
      <p:boldItalic r:id="rId55"/>
    </p:embeddedFont>
    <p:embeddedFont>
      <p:font typeface="Roboto Mono" panose="02020500000000000000"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7ed0faa2a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7ed0faa2a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7ed0faa2a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297ed0faa2a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08ac02a3c_2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608ac02a3c_2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7ed0faa2a_0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7ed0faa2a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7ed0faa2a_0_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7ed0faa2a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97ed0faa2a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97ed0faa2a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97ed0faa2a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97ed0faa2a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97ed0faa2a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97ed0faa2a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7ed0faa2a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7ed0faa2a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97ed0faa2a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97ed0faa2a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97ed0faa2a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97ed0faa2a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7ed0faa2a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97ed0faa2a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7ed0faa2a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97ed0faa2a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7ed0faa2a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97ed0faa2a_0_9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97ed0faa2a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297ed0faa2a_0_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97ed0faa2a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297ed0faa2a_0_9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97ed0faa2a_0_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97ed0faa2a_0_9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7ed0faa2a_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97ed0faa2a_0_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97ed0faa2a_0_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297ed0faa2a_0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97ed0faa2a_0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97ed0faa2a_0_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97ed0faa2a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297ed0faa2a_0_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97ed0faa2a_0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297ed0faa2a_0_9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7ed0faa2a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7ed0faa2a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97ed0faa2a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297ed0faa2a_0_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97ed0faa2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97ed0faa2a_0_9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97ed0faa2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297ed0faa2a_0_9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97ed0faa2a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97ed0faa2a_0_9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97ed0faa2a_0_9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97ed0faa2a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7ed0faa2a_0_1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97ed0faa2a_0_10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97ed0faa2a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97ed0faa2a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7ed0faa2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97ed0faa2a_0_10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7ed0faa2a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97ed0faa2a_0_10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7ed0faa2a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97ed0faa2a_0_10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7ed0faa2a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97ed0faa2a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7ed0faa2a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297ed0faa2a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97ed0faa2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297ed0faa2a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7ed0faa2a_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97ed0faa2a_0_8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97ed0faa2a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297ed0faa2a_0_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97ed0faa2a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97ed0faa2a_0_8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Bitter"/>
              <a:buNone/>
              <a:defRPr>
                <a:latin typeface="Bitter"/>
                <a:ea typeface="Bitter"/>
                <a:cs typeface="Bitter"/>
                <a:sym typeface="Bit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04"/>
        <p:cNvGrpSpPr/>
        <p:nvPr/>
      </p:nvGrpSpPr>
      <p:grpSpPr>
        <a:xfrm>
          <a:off x="0" y="0"/>
          <a:ext cx="0" cy="0"/>
          <a:chOff x="0" y="0"/>
          <a:chExt cx="0" cy="0"/>
        </a:xfrm>
      </p:grpSpPr>
      <p:cxnSp>
        <p:nvCxnSpPr>
          <p:cNvPr id="105" name="Google Shape;105;p26"/>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06" name="Google Shape;106;p26"/>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07" name="Google Shape;107;p26"/>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08" name="Google Shape;10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2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Font typeface="Bitter"/>
              <a:buNone/>
              <a:defRPr>
                <a:latin typeface="Bitter"/>
                <a:ea typeface="Bitter"/>
                <a:cs typeface="Bitter"/>
                <a:sym typeface="Bitter"/>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12" name="Google Shape;112;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13" name="Google Shape;11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4"/>
        <p:cNvGrpSpPr/>
        <p:nvPr/>
      </p:nvGrpSpPr>
      <p:grpSpPr>
        <a:xfrm>
          <a:off x="0" y="0"/>
          <a:ext cx="0" cy="0"/>
          <a:chOff x="0" y="0"/>
          <a:chExt cx="0" cy="0"/>
        </a:xfrm>
      </p:grpSpPr>
      <p:cxnSp>
        <p:nvCxnSpPr>
          <p:cNvPr id="115" name="Google Shape;115;p28"/>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6" name="Google Shape;116;p28"/>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17" name="Google Shape;11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0" name="Google Shape;120;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1" name="Google Shape;121;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2" name="Google Shape;12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5" name="Google Shape;125;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6"/>
        <p:cNvGrpSpPr/>
        <p:nvPr/>
      </p:nvGrpSpPr>
      <p:grpSpPr>
        <a:xfrm>
          <a:off x="0" y="0"/>
          <a:ext cx="0" cy="0"/>
          <a:chOff x="0" y="0"/>
          <a:chExt cx="0" cy="0"/>
        </a:xfrm>
      </p:grpSpPr>
      <p:sp>
        <p:nvSpPr>
          <p:cNvPr id="127" name="Google Shape;127;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8" name="Google Shape;128;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9" name="Google Shape;129;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2" name="Google Shape;132;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3"/>
        <p:cNvGrpSpPr/>
        <p:nvPr/>
      </p:nvGrpSpPr>
      <p:grpSpPr>
        <a:xfrm>
          <a:off x="0" y="0"/>
          <a:ext cx="0" cy="0"/>
          <a:chOff x="0" y="0"/>
          <a:chExt cx="0" cy="0"/>
        </a:xfrm>
      </p:grpSpPr>
      <p:sp>
        <p:nvSpPr>
          <p:cNvPr id="134" name="Google Shape;134;p33"/>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33"/>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136" name="Google Shape;136;p33"/>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7" name="Google Shape;137;p33"/>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3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39" name="Google Shape;13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0"/>
        <p:cNvGrpSpPr/>
        <p:nvPr/>
      </p:nvGrpSpPr>
      <p:grpSpPr>
        <a:xfrm>
          <a:off x="0" y="0"/>
          <a:ext cx="0" cy="0"/>
          <a:chOff x="0" y="0"/>
          <a:chExt cx="0" cy="0"/>
        </a:xfrm>
      </p:grpSpPr>
      <p:sp>
        <p:nvSpPr>
          <p:cNvPr id="141" name="Google Shape;141;p34"/>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2100"/>
              <a:buNone/>
              <a:defRPr sz="2100"/>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2" name="Google Shape;14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3"/>
        <p:cNvGrpSpPr/>
        <p:nvPr/>
      </p:nvGrpSpPr>
      <p:grpSpPr>
        <a:xfrm>
          <a:off x="0" y="0"/>
          <a:ext cx="0" cy="0"/>
          <a:chOff x="0" y="0"/>
          <a:chExt cx="0" cy="0"/>
        </a:xfrm>
      </p:grpSpPr>
      <p:sp>
        <p:nvSpPr>
          <p:cNvPr id="144" name="Google Shape;144;p3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5"/>
          <p:cNvSpPr txBox="1">
            <a:spLocks noGrp="1"/>
          </p:cNvSpPr>
          <p:nvPr>
            <p:ph type="title"/>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0"/>
              <a:buNone/>
              <a:defRPr sz="14000" b="1"/>
            </a:lvl1pPr>
            <a:lvl2pPr lvl="1" algn="ctr" rtl="0">
              <a:lnSpc>
                <a:spcPct val="100000"/>
              </a:lnSpc>
              <a:spcBef>
                <a:spcPts val="0"/>
              </a:spcBef>
              <a:spcAft>
                <a:spcPts val="0"/>
              </a:spcAft>
              <a:buSzPts val="14000"/>
              <a:buNone/>
              <a:defRPr sz="14000" b="1"/>
            </a:lvl2pPr>
            <a:lvl3pPr lvl="2" algn="ctr" rtl="0">
              <a:lnSpc>
                <a:spcPct val="100000"/>
              </a:lnSpc>
              <a:spcBef>
                <a:spcPts val="0"/>
              </a:spcBef>
              <a:spcAft>
                <a:spcPts val="0"/>
              </a:spcAft>
              <a:buSzPts val="14000"/>
              <a:buNone/>
              <a:defRPr sz="14000" b="1"/>
            </a:lvl3pPr>
            <a:lvl4pPr lvl="3" algn="ctr" rtl="0">
              <a:lnSpc>
                <a:spcPct val="100000"/>
              </a:lnSpc>
              <a:spcBef>
                <a:spcPts val="0"/>
              </a:spcBef>
              <a:spcAft>
                <a:spcPts val="0"/>
              </a:spcAft>
              <a:buSzPts val="14000"/>
              <a:buNone/>
              <a:defRPr sz="14000" b="1"/>
            </a:lvl4pPr>
            <a:lvl5pPr lvl="4" algn="ctr" rtl="0">
              <a:lnSpc>
                <a:spcPct val="100000"/>
              </a:lnSpc>
              <a:spcBef>
                <a:spcPts val="0"/>
              </a:spcBef>
              <a:spcAft>
                <a:spcPts val="0"/>
              </a:spcAft>
              <a:buSzPts val="14000"/>
              <a:buNone/>
              <a:defRPr sz="14000" b="1"/>
            </a:lvl5pPr>
            <a:lvl6pPr lvl="5" algn="ctr" rtl="0">
              <a:lnSpc>
                <a:spcPct val="100000"/>
              </a:lnSpc>
              <a:spcBef>
                <a:spcPts val="0"/>
              </a:spcBef>
              <a:spcAft>
                <a:spcPts val="0"/>
              </a:spcAft>
              <a:buSzPts val="14000"/>
              <a:buNone/>
              <a:defRPr sz="14000" b="1"/>
            </a:lvl6pPr>
            <a:lvl7pPr lvl="6" algn="ctr" rtl="0">
              <a:lnSpc>
                <a:spcPct val="100000"/>
              </a:lnSpc>
              <a:spcBef>
                <a:spcPts val="0"/>
              </a:spcBef>
              <a:spcAft>
                <a:spcPts val="0"/>
              </a:spcAft>
              <a:buSzPts val="14000"/>
              <a:buNone/>
              <a:defRPr sz="14000" b="1"/>
            </a:lvl7pPr>
            <a:lvl8pPr lvl="7" algn="ctr" rtl="0">
              <a:lnSpc>
                <a:spcPct val="100000"/>
              </a:lnSpc>
              <a:spcBef>
                <a:spcPts val="0"/>
              </a:spcBef>
              <a:spcAft>
                <a:spcPts val="0"/>
              </a:spcAft>
              <a:buSzPts val="14000"/>
              <a:buNone/>
              <a:defRPr sz="14000" b="1"/>
            </a:lvl8pPr>
            <a:lvl9pPr lvl="8" algn="ctr" rtl="0">
              <a:lnSpc>
                <a:spcPct val="100000"/>
              </a:lnSpc>
              <a:spcBef>
                <a:spcPts val="0"/>
              </a:spcBef>
              <a:spcAft>
                <a:spcPts val="0"/>
              </a:spcAft>
              <a:buSzPts val="14000"/>
              <a:buNone/>
              <a:defRPr sz="14000" b="1"/>
            </a:lvl9pPr>
          </a:lstStyle>
          <a:p>
            <a:endParaRPr/>
          </a:p>
        </p:txBody>
      </p:sp>
      <p:sp>
        <p:nvSpPr>
          <p:cNvPr id="146" name="Google Shape;146;p35"/>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47" name="Google Shape;14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102" name="Google Shape;102;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Proxima Nova"/>
              <a:buChar char="●"/>
              <a:defRPr sz="18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03" name="Google Shape;10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pps.edu-cloud.nchc.org.tw/"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hyperlink" Target="https://hackmd.io/@enmingw32/pp-nch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hyperlink" Target="mailto:root@nodeport.apps.edu-cloud.nchc.org.tw"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apollo.cs.nthu.edu.tw/pp22/setup-remote.sh"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docs.nvidia.com/cuda/archive/11.0/cuda-memcheck/index.html"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docs.nvidia.com/cuda/archive/11.0/cuda-gdb/index.html"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nvidia.com/cuda/profiler-users-guide/index.html"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7"/>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Bitter"/>
                <a:ea typeface="Bitter"/>
                <a:cs typeface="Bitter"/>
                <a:sym typeface="Bitter"/>
              </a:rPr>
              <a:t>Lab3 CUDA Basic</a:t>
            </a:r>
            <a:endParaRPr>
              <a:latin typeface="Bitter"/>
              <a:ea typeface="Bitter"/>
              <a:cs typeface="Bitter"/>
              <a:sym typeface="Bitter"/>
            </a:endParaRPr>
          </a:p>
        </p:txBody>
      </p:sp>
      <p:sp>
        <p:nvSpPr>
          <p:cNvPr id="155" name="Google Shape;155;p37"/>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Merriweather Light"/>
                <a:ea typeface="Merriweather Light"/>
                <a:cs typeface="Merriweather Light"/>
                <a:sym typeface="Merriweather Light"/>
              </a:rPr>
              <a:t>Nov, 2023 Parallel Programming</a:t>
            </a:r>
            <a:endParaRPr sz="1800" i="1">
              <a:latin typeface="Merriweather Light"/>
              <a:ea typeface="Merriweather Light"/>
              <a:cs typeface="Merriweather Light"/>
              <a:sym typeface="Merriweath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6"/>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latin typeface="Bitter"/>
                <a:ea typeface="Bitter"/>
                <a:cs typeface="Bitter"/>
                <a:sym typeface="Bitter"/>
              </a:rPr>
              <a:t>Platform Guide (NCHC CT)</a:t>
            </a:r>
            <a:endParaRPr>
              <a:latin typeface="Bitter"/>
              <a:ea typeface="Bitter"/>
              <a:cs typeface="Bitter"/>
              <a:sym typeface="Bit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NCHC Container</a:t>
            </a:r>
            <a:endParaRPr>
              <a:latin typeface="Bitter"/>
              <a:ea typeface="Bitter"/>
              <a:cs typeface="Bitter"/>
              <a:sym typeface="Bitter"/>
            </a:endParaRPr>
          </a:p>
        </p:txBody>
      </p:sp>
      <p:sp>
        <p:nvSpPr>
          <p:cNvPr id="250" name="Google Shape;250;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Bitter"/>
              <a:buChar char="❖"/>
            </a:pPr>
            <a:r>
              <a:rPr lang="en" dirty="0">
                <a:latin typeface="Bitter"/>
                <a:ea typeface="Bitter"/>
                <a:cs typeface="Bitter"/>
                <a:sym typeface="Bitter"/>
              </a:rPr>
              <a:t>Webpage: </a:t>
            </a:r>
            <a:r>
              <a:rPr lang="en" u="sng" dirty="0">
                <a:solidFill>
                  <a:schemeClr val="hlink"/>
                </a:solidFill>
                <a:latin typeface="Bitter"/>
                <a:ea typeface="Bitter"/>
                <a:cs typeface="Bitter"/>
                <a:sym typeface="Bitter"/>
                <a:hlinkClick r:id="rId3"/>
              </a:rPr>
              <a:t>https://portal.apps.edu-cloud.nchc.org.tw</a:t>
            </a:r>
            <a:endParaRPr dirty="0">
              <a:latin typeface="Bitter"/>
              <a:ea typeface="Bitter"/>
              <a:cs typeface="Bitter"/>
              <a:sym typeface="Bitter"/>
            </a:endParaRPr>
          </a:p>
          <a:p>
            <a:pPr marL="457200" lvl="0" indent="-342900" algn="l" rtl="0">
              <a:lnSpc>
                <a:spcPct val="115000"/>
              </a:lnSpc>
              <a:spcBef>
                <a:spcPts val="0"/>
              </a:spcBef>
              <a:spcAft>
                <a:spcPts val="0"/>
              </a:spcAft>
              <a:buSzPts val="1800"/>
              <a:buFont typeface="Bitter"/>
              <a:buChar char="❖"/>
            </a:pPr>
            <a:r>
              <a:rPr lang="en" dirty="0">
                <a:latin typeface="Bitter"/>
                <a:ea typeface="Bitter"/>
                <a:cs typeface="Bitter"/>
                <a:sym typeface="Bitter"/>
              </a:rPr>
              <a:t>Tutorial: </a:t>
            </a:r>
            <a:r>
              <a:rPr lang="en" u="sng" dirty="0">
                <a:solidFill>
                  <a:schemeClr val="hlink"/>
                </a:solidFill>
                <a:latin typeface="Bitter"/>
                <a:ea typeface="Bitter"/>
                <a:cs typeface="Bitter"/>
                <a:sym typeface="Bitter"/>
                <a:hlinkClick r:id="rId4"/>
              </a:rPr>
              <a:t>https://hackmd.io/@enmingw32/pp-nchc</a:t>
            </a:r>
            <a:endParaRPr dirty="0">
              <a:latin typeface="Bitter"/>
              <a:ea typeface="Bitter"/>
              <a:cs typeface="Bitter"/>
              <a:sym typeface="Bitter"/>
            </a:endParaRPr>
          </a:p>
          <a:p>
            <a:pPr marL="457200" lvl="0" indent="-342900" algn="l" rtl="0">
              <a:lnSpc>
                <a:spcPct val="115000"/>
              </a:lnSpc>
              <a:spcBef>
                <a:spcPts val="0"/>
              </a:spcBef>
              <a:spcAft>
                <a:spcPts val="0"/>
              </a:spcAft>
              <a:buClr>
                <a:srgbClr val="FF9900"/>
              </a:buClr>
              <a:buSzPts val="1800"/>
              <a:buFont typeface="Bitter"/>
              <a:buChar char="❖"/>
            </a:pPr>
            <a:r>
              <a:rPr lang="en" dirty="0">
                <a:solidFill>
                  <a:srgbClr val="FF9900"/>
                </a:solidFill>
                <a:latin typeface="Bitter"/>
                <a:ea typeface="Bitter"/>
                <a:cs typeface="Bitter"/>
                <a:sym typeface="Bitter"/>
              </a:rPr>
              <a:t>Register your account first</a:t>
            </a:r>
            <a:endParaRPr dirty="0">
              <a:solidFill>
                <a:srgbClr val="FF9900"/>
              </a:solidFill>
              <a:latin typeface="Bitter"/>
              <a:ea typeface="Bitter"/>
              <a:cs typeface="Bitter"/>
              <a:sym typeface="Bitter"/>
            </a:endParaRPr>
          </a:p>
          <a:p>
            <a:pPr marL="457200" lvl="0" indent="-342900" algn="l" rtl="0">
              <a:lnSpc>
                <a:spcPct val="115000"/>
              </a:lnSpc>
              <a:spcBef>
                <a:spcPts val="0"/>
              </a:spcBef>
              <a:spcAft>
                <a:spcPts val="0"/>
              </a:spcAft>
              <a:buSzPts val="1800"/>
              <a:buFont typeface="Bitter"/>
              <a:buChar char="❖"/>
            </a:pPr>
            <a:r>
              <a:rPr lang="en" dirty="0">
                <a:latin typeface="Bitter"/>
                <a:ea typeface="Bitter"/>
                <a:cs typeface="Bitter"/>
                <a:sym typeface="Bitter"/>
              </a:rPr>
              <a:t>GPU: RTX 3070</a:t>
            </a:r>
            <a:endParaRPr dirty="0">
              <a:latin typeface="Bitter"/>
              <a:ea typeface="Bitter"/>
              <a:cs typeface="Bitter"/>
              <a:sym typeface="Bitter"/>
            </a:endParaRPr>
          </a:p>
          <a:p>
            <a:pPr marL="457200" lvl="0" indent="-342900" algn="l" rtl="0">
              <a:lnSpc>
                <a:spcPct val="115000"/>
              </a:lnSpc>
              <a:spcBef>
                <a:spcPts val="0"/>
              </a:spcBef>
              <a:spcAft>
                <a:spcPts val="0"/>
              </a:spcAft>
              <a:buSzPts val="1800"/>
              <a:buFont typeface="Bitter"/>
              <a:buChar char="❖"/>
            </a:pPr>
            <a:r>
              <a:rPr lang="en" dirty="0">
                <a:latin typeface="Bitter"/>
                <a:ea typeface="Bitter"/>
                <a:cs typeface="Bitter"/>
                <a:sym typeface="Bitter"/>
              </a:rPr>
              <a:t>Total available GPUs: 36</a:t>
            </a:r>
            <a:endParaRPr dirty="0">
              <a:latin typeface="Bitter"/>
              <a:ea typeface="Bitter"/>
              <a:cs typeface="Bitter"/>
              <a:sym typeface="Bitter"/>
            </a:endParaRPr>
          </a:p>
          <a:p>
            <a:pPr marL="457200" lvl="0" indent="-342900" algn="l" rtl="0">
              <a:lnSpc>
                <a:spcPct val="115000"/>
              </a:lnSpc>
              <a:spcBef>
                <a:spcPts val="0"/>
              </a:spcBef>
              <a:spcAft>
                <a:spcPts val="0"/>
              </a:spcAft>
              <a:buClr>
                <a:srgbClr val="FF9900"/>
              </a:buClr>
              <a:buSzPts val="1800"/>
              <a:buFont typeface="Bitter"/>
              <a:buChar char="❖"/>
            </a:pPr>
            <a:r>
              <a:rPr lang="en" dirty="0">
                <a:solidFill>
                  <a:srgbClr val="FF9900"/>
                </a:solidFill>
                <a:latin typeface="Bitter"/>
                <a:ea typeface="Bitter"/>
                <a:cs typeface="Bitter"/>
                <a:sym typeface="Bitter"/>
              </a:rPr>
              <a:t>Please stop your container if you aren’t using it</a:t>
            </a:r>
            <a:endParaRPr dirty="0">
              <a:solidFill>
                <a:srgbClr val="FF9900"/>
              </a:solidFill>
              <a:latin typeface="Bitter"/>
              <a:ea typeface="Bitter"/>
              <a:cs typeface="Bitter"/>
              <a:sym typeface="Bitter"/>
            </a:endParaRPr>
          </a:p>
        </p:txBody>
      </p:sp>
      <p:pic>
        <p:nvPicPr>
          <p:cNvPr id="251" name="Google Shape;251;p47"/>
          <p:cNvPicPr preferRelativeResize="0"/>
          <p:nvPr/>
        </p:nvPicPr>
        <p:blipFill>
          <a:blip r:embed="rId5">
            <a:alphaModFix/>
          </a:blip>
          <a:stretch>
            <a:fillRect/>
          </a:stretch>
        </p:blipFill>
        <p:spPr>
          <a:xfrm>
            <a:off x="4908374" y="3097327"/>
            <a:ext cx="4095474" cy="1927275"/>
          </a:xfrm>
          <a:prstGeom prst="rect">
            <a:avLst/>
          </a:prstGeom>
          <a:noFill/>
          <a:ln>
            <a:noFill/>
          </a:ln>
        </p:spPr>
      </p:pic>
      <p:grpSp>
        <p:nvGrpSpPr>
          <p:cNvPr id="39" name="群組 38">
            <a:extLst>
              <a:ext uri="{FF2B5EF4-FFF2-40B4-BE49-F238E27FC236}">
                <a16:creationId xmlns:a16="http://schemas.microsoft.com/office/drawing/2014/main" id="{A15D6409-DBD4-4335-B7B4-7559103AF356}"/>
              </a:ext>
            </a:extLst>
          </p:cNvPr>
          <p:cNvGrpSpPr/>
          <p:nvPr/>
        </p:nvGrpSpPr>
        <p:grpSpPr>
          <a:xfrm>
            <a:off x="5498948" y="-88314"/>
            <a:ext cx="3198484" cy="2624450"/>
            <a:chOff x="5498948" y="-88314"/>
            <a:chExt cx="3198484" cy="2624450"/>
          </a:xfrm>
        </p:grpSpPr>
        <p:grpSp>
          <p:nvGrpSpPr>
            <p:cNvPr id="17" name="群組 16">
              <a:extLst>
                <a:ext uri="{FF2B5EF4-FFF2-40B4-BE49-F238E27FC236}">
                  <a16:creationId xmlns:a16="http://schemas.microsoft.com/office/drawing/2014/main" id="{8F251C1B-D3A4-4D8F-8A08-2621FF23936A}"/>
                </a:ext>
              </a:extLst>
            </p:cNvPr>
            <p:cNvGrpSpPr/>
            <p:nvPr/>
          </p:nvGrpSpPr>
          <p:grpSpPr>
            <a:xfrm>
              <a:off x="6748995" y="574625"/>
              <a:ext cx="1948437" cy="1946401"/>
              <a:chOff x="6748995" y="574625"/>
              <a:chExt cx="1948437" cy="1946401"/>
            </a:xfrm>
          </p:grpSpPr>
          <p:grpSp>
            <p:nvGrpSpPr>
              <p:cNvPr id="25" name="群組 24">
                <a:extLst>
                  <a:ext uri="{FF2B5EF4-FFF2-40B4-BE49-F238E27FC236}">
                    <a16:creationId xmlns:a16="http://schemas.microsoft.com/office/drawing/2014/main" id="{D6370DAC-5D66-4663-A311-25025E10FFD4}"/>
                  </a:ext>
                </a:extLst>
              </p:cNvPr>
              <p:cNvGrpSpPr/>
              <p:nvPr/>
            </p:nvGrpSpPr>
            <p:grpSpPr>
              <a:xfrm>
                <a:off x="6755219" y="574625"/>
                <a:ext cx="1942213" cy="1933605"/>
                <a:chOff x="6585098" y="707995"/>
                <a:chExt cx="1942213" cy="1933605"/>
              </a:xfrm>
            </p:grpSpPr>
            <p:sp>
              <p:nvSpPr>
                <p:cNvPr id="2" name="矩形 1">
                  <a:extLst>
                    <a:ext uri="{FF2B5EF4-FFF2-40B4-BE49-F238E27FC236}">
                      <a16:creationId xmlns:a16="http://schemas.microsoft.com/office/drawing/2014/main" id="{E42CF5AF-3EA3-4E74-B9E0-6FF52DE3B438}"/>
                    </a:ext>
                  </a:extLst>
                </p:cNvPr>
                <p:cNvSpPr/>
                <p:nvPr/>
              </p:nvSpPr>
              <p:spPr>
                <a:xfrm>
                  <a:off x="6585098" y="730732"/>
                  <a:ext cx="1942213" cy="19108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B6C688F0-09A5-4587-AD2F-D33F956D8E26}"/>
                    </a:ext>
                  </a:extLst>
                </p:cNvPr>
                <p:cNvSpPr/>
                <p:nvPr/>
              </p:nvSpPr>
              <p:spPr>
                <a:xfrm>
                  <a:off x="6585098" y="730732"/>
                  <a:ext cx="489098" cy="453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D40522BA-3A83-4A52-9A60-B3B50194FC80}"/>
                    </a:ext>
                  </a:extLst>
                </p:cNvPr>
                <p:cNvCxnSpPr>
                  <a:cxnSpLocks/>
                  <a:stCxn id="3" idx="1"/>
                  <a:endCxn id="3" idx="3"/>
                </p:cNvCxnSpPr>
                <p:nvPr/>
              </p:nvCxnSpPr>
              <p:spPr>
                <a:xfrm>
                  <a:off x="6585098" y="957696"/>
                  <a:ext cx="48909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913EB250-4D76-4C07-96B0-E711700AED79}"/>
                    </a:ext>
                  </a:extLst>
                </p:cNvPr>
                <p:cNvCxnSpPr>
                  <a:cxnSpLocks/>
                  <a:stCxn id="3" idx="2"/>
                  <a:endCxn id="3" idx="0"/>
                </p:cNvCxnSpPr>
                <p:nvPr/>
              </p:nvCxnSpPr>
              <p:spPr>
                <a:xfrm flipV="1">
                  <a:off x="6829647" y="730732"/>
                  <a:ext cx="0" cy="4539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9F43B09-9429-41AA-B6C0-F3DFDD3BEA82}"/>
                    </a:ext>
                  </a:extLst>
                </p:cNvPr>
                <p:cNvSpPr txBox="1"/>
                <p:nvPr/>
              </p:nvSpPr>
              <p:spPr>
                <a:xfrm>
                  <a:off x="7233038" y="707995"/>
                  <a:ext cx="646331" cy="369332"/>
                </a:xfrm>
                <a:prstGeom prst="rect">
                  <a:avLst/>
                </a:prstGeom>
                <a:noFill/>
              </p:spPr>
              <p:txBody>
                <a:bodyPr wrap="none" rtlCol="0">
                  <a:spAutoFit/>
                </a:bodyPr>
                <a:lstStyle/>
                <a:p>
                  <a:r>
                    <a:rPr lang="en-US" altLang="zh-TW" sz="1800" b="1" dirty="0"/>
                    <a:t>……</a:t>
                  </a:r>
                  <a:endParaRPr lang="zh-TW" altLang="en-US" sz="1800" b="1" dirty="0"/>
                </a:p>
              </p:txBody>
            </p:sp>
            <p:sp>
              <p:nvSpPr>
                <p:cNvPr id="18" name="矩形 17">
                  <a:extLst>
                    <a:ext uri="{FF2B5EF4-FFF2-40B4-BE49-F238E27FC236}">
                      <a16:creationId xmlns:a16="http://schemas.microsoft.com/office/drawing/2014/main" id="{806093C5-58AF-49B9-BF84-E3C211BF62BD}"/>
                    </a:ext>
                  </a:extLst>
                </p:cNvPr>
                <p:cNvSpPr/>
                <p:nvPr/>
              </p:nvSpPr>
              <p:spPr>
                <a:xfrm>
                  <a:off x="6593054" y="1704941"/>
                  <a:ext cx="489098" cy="453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1932868C-4AAC-42EC-8F13-D0E39A34979D}"/>
                    </a:ext>
                  </a:extLst>
                </p:cNvPr>
                <p:cNvCxnSpPr>
                  <a:cxnSpLocks/>
                  <a:stCxn id="18" idx="1"/>
                  <a:endCxn id="18" idx="3"/>
                </p:cNvCxnSpPr>
                <p:nvPr/>
              </p:nvCxnSpPr>
              <p:spPr>
                <a:xfrm>
                  <a:off x="6593054" y="1931905"/>
                  <a:ext cx="48909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DAE8A21-2C10-48E8-A4C8-3C4A72CE2314}"/>
                    </a:ext>
                  </a:extLst>
                </p:cNvPr>
                <p:cNvCxnSpPr>
                  <a:cxnSpLocks/>
                  <a:stCxn id="18" idx="2"/>
                  <a:endCxn id="18" idx="0"/>
                </p:cNvCxnSpPr>
                <p:nvPr/>
              </p:nvCxnSpPr>
              <p:spPr>
                <a:xfrm flipV="1">
                  <a:off x="6837603" y="1704941"/>
                  <a:ext cx="0" cy="4539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857A63B6-298D-48EA-9D6C-7AF672E245BC}"/>
                    </a:ext>
                  </a:extLst>
                </p:cNvPr>
                <p:cNvSpPr/>
                <p:nvPr/>
              </p:nvSpPr>
              <p:spPr>
                <a:xfrm>
                  <a:off x="8038211" y="730732"/>
                  <a:ext cx="489098" cy="453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5320521C-C9C4-41E0-B6F8-445CE727F6A0}"/>
                    </a:ext>
                  </a:extLst>
                </p:cNvPr>
                <p:cNvCxnSpPr>
                  <a:cxnSpLocks/>
                  <a:stCxn id="22" idx="1"/>
                  <a:endCxn id="22" idx="3"/>
                </p:cNvCxnSpPr>
                <p:nvPr/>
              </p:nvCxnSpPr>
              <p:spPr>
                <a:xfrm>
                  <a:off x="8038211" y="957696"/>
                  <a:ext cx="48909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A623100B-9426-45F6-BD12-CCF2A973ABED}"/>
                    </a:ext>
                  </a:extLst>
                </p:cNvPr>
                <p:cNvCxnSpPr>
                  <a:cxnSpLocks/>
                  <a:stCxn id="22" idx="2"/>
                  <a:endCxn id="22" idx="0"/>
                </p:cNvCxnSpPr>
                <p:nvPr/>
              </p:nvCxnSpPr>
              <p:spPr>
                <a:xfrm flipV="1">
                  <a:off x="8282760" y="730732"/>
                  <a:ext cx="0" cy="45392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C99C0AA8-6F3E-4596-AF05-106A646D21BB}"/>
                  </a:ext>
                </a:extLst>
              </p:cNvPr>
              <p:cNvSpPr/>
              <p:nvPr/>
            </p:nvSpPr>
            <p:spPr>
              <a:xfrm>
                <a:off x="6755217" y="1571571"/>
                <a:ext cx="1942213" cy="949455"/>
              </a:xfrm>
              <a:prstGeom prst="rect">
                <a:avLst/>
              </a:prstGeom>
              <a:solidFill>
                <a:schemeClr val="accent5">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64000662-C207-4BC7-AB8F-FCA6B959A3E7}"/>
                  </a:ext>
                </a:extLst>
              </p:cNvPr>
              <p:cNvSpPr/>
              <p:nvPr/>
            </p:nvSpPr>
            <p:spPr>
              <a:xfrm>
                <a:off x="6748995" y="1576341"/>
                <a:ext cx="489098" cy="453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10EC7E45-600A-4026-880C-4222DB461B2B}"/>
                  </a:ext>
                </a:extLst>
              </p:cNvPr>
              <p:cNvCxnSpPr>
                <a:cxnSpLocks/>
              </p:cNvCxnSpPr>
              <p:nvPr/>
            </p:nvCxnSpPr>
            <p:spPr>
              <a:xfrm>
                <a:off x="6748995" y="1801024"/>
                <a:ext cx="48909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F470768F-C5F8-4786-944F-9177E03A18BF}"/>
                  </a:ext>
                </a:extLst>
              </p:cNvPr>
              <p:cNvCxnSpPr>
                <a:cxnSpLocks/>
              </p:cNvCxnSpPr>
              <p:nvPr/>
            </p:nvCxnSpPr>
            <p:spPr>
              <a:xfrm flipV="1">
                <a:off x="6993544" y="1574060"/>
                <a:ext cx="0" cy="4539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32A27E18-2379-4235-9CE1-A6F308F2B5BA}"/>
                  </a:ext>
                </a:extLst>
              </p:cNvPr>
              <p:cNvSpPr txBox="1"/>
              <p:nvPr/>
            </p:nvSpPr>
            <p:spPr>
              <a:xfrm>
                <a:off x="7387081" y="1548834"/>
                <a:ext cx="646331" cy="369332"/>
              </a:xfrm>
              <a:prstGeom prst="rect">
                <a:avLst/>
              </a:prstGeom>
              <a:noFill/>
            </p:spPr>
            <p:txBody>
              <a:bodyPr wrap="none" rtlCol="0">
                <a:spAutoFit/>
              </a:bodyPr>
              <a:lstStyle/>
              <a:p>
                <a:r>
                  <a:rPr lang="en-US" altLang="zh-TW" sz="1800" b="1" dirty="0"/>
                  <a:t>……</a:t>
                </a:r>
                <a:endParaRPr lang="zh-TW" altLang="en-US" sz="1800" b="1" dirty="0"/>
              </a:p>
            </p:txBody>
          </p:sp>
          <p:sp>
            <p:nvSpPr>
              <p:cNvPr id="36" name="矩形 35">
                <a:extLst>
                  <a:ext uri="{FF2B5EF4-FFF2-40B4-BE49-F238E27FC236}">
                    <a16:creationId xmlns:a16="http://schemas.microsoft.com/office/drawing/2014/main" id="{B50DB495-A364-4783-9CC6-984AC348ABAB}"/>
                  </a:ext>
                </a:extLst>
              </p:cNvPr>
              <p:cNvSpPr/>
              <p:nvPr/>
            </p:nvSpPr>
            <p:spPr>
              <a:xfrm>
                <a:off x="8192254" y="1571571"/>
                <a:ext cx="489098" cy="453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a:extLst>
                  <a:ext uri="{FF2B5EF4-FFF2-40B4-BE49-F238E27FC236}">
                    <a16:creationId xmlns:a16="http://schemas.microsoft.com/office/drawing/2014/main" id="{871AA7B1-E0FA-4690-9466-EFFE2115F41B}"/>
                  </a:ext>
                </a:extLst>
              </p:cNvPr>
              <p:cNvCxnSpPr>
                <a:cxnSpLocks/>
                <a:stCxn id="36" idx="1"/>
                <a:endCxn id="36" idx="3"/>
              </p:cNvCxnSpPr>
              <p:nvPr/>
            </p:nvCxnSpPr>
            <p:spPr>
              <a:xfrm>
                <a:off x="8192254" y="1798535"/>
                <a:ext cx="48909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178C718A-9DBB-4A13-9CC9-7E977641CDDD}"/>
                  </a:ext>
                </a:extLst>
              </p:cNvPr>
              <p:cNvCxnSpPr>
                <a:cxnSpLocks/>
                <a:stCxn id="36" idx="2"/>
                <a:endCxn id="36" idx="0"/>
              </p:cNvCxnSpPr>
              <p:nvPr/>
            </p:nvCxnSpPr>
            <p:spPr>
              <a:xfrm flipV="1">
                <a:off x="8436803" y="1571571"/>
                <a:ext cx="0" cy="45392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1" name="文字方塊 20">
              <a:extLst>
                <a:ext uri="{FF2B5EF4-FFF2-40B4-BE49-F238E27FC236}">
                  <a16:creationId xmlns:a16="http://schemas.microsoft.com/office/drawing/2014/main" id="{701D1217-D066-44DA-8756-9D0C174F4BF1}"/>
                </a:ext>
              </a:extLst>
            </p:cNvPr>
            <p:cNvSpPr txBox="1"/>
            <p:nvPr/>
          </p:nvSpPr>
          <p:spPr>
            <a:xfrm>
              <a:off x="5498948" y="761470"/>
              <a:ext cx="1053494" cy="523220"/>
            </a:xfrm>
            <a:prstGeom prst="rect">
              <a:avLst/>
            </a:prstGeom>
            <a:noFill/>
          </p:spPr>
          <p:txBody>
            <a:bodyPr wrap="none" rtlCol="0">
              <a:spAutoFit/>
            </a:bodyPr>
            <a:lstStyle/>
            <a:p>
              <a:r>
                <a:rPr lang="en-US" altLang="zh-TW" dirty="0"/>
                <a:t>round/2 </a:t>
              </a:r>
            </a:p>
            <a:p>
              <a:r>
                <a:rPr lang="en-US" altLang="zh-TW" dirty="0"/>
                <a:t>B*B blocks</a:t>
              </a:r>
              <a:endParaRPr lang="zh-TW" altLang="en-US" dirty="0"/>
            </a:p>
          </p:txBody>
        </p:sp>
        <p:sp>
          <p:nvSpPr>
            <p:cNvPr id="41" name="文字方塊 40">
              <a:extLst>
                <a:ext uri="{FF2B5EF4-FFF2-40B4-BE49-F238E27FC236}">
                  <a16:creationId xmlns:a16="http://schemas.microsoft.com/office/drawing/2014/main" id="{27548062-E0F3-4ABA-98F3-35C0562514BB}"/>
                </a:ext>
              </a:extLst>
            </p:cNvPr>
            <p:cNvSpPr txBox="1"/>
            <p:nvPr/>
          </p:nvSpPr>
          <p:spPr>
            <a:xfrm>
              <a:off x="5523953" y="1726035"/>
              <a:ext cx="1053494" cy="523220"/>
            </a:xfrm>
            <a:prstGeom prst="rect">
              <a:avLst/>
            </a:prstGeom>
            <a:noFill/>
          </p:spPr>
          <p:txBody>
            <a:bodyPr wrap="none" rtlCol="0">
              <a:spAutoFit/>
            </a:bodyPr>
            <a:lstStyle/>
            <a:p>
              <a:r>
                <a:rPr lang="en-US" altLang="zh-TW" dirty="0"/>
                <a:t>round/2 </a:t>
              </a:r>
            </a:p>
            <a:p>
              <a:r>
                <a:rPr lang="en-US" altLang="zh-TW" dirty="0"/>
                <a:t>B*B blocks</a:t>
              </a:r>
              <a:endParaRPr lang="zh-TW" altLang="en-US" dirty="0"/>
            </a:p>
          </p:txBody>
        </p:sp>
        <p:sp>
          <p:nvSpPr>
            <p:cNvPr id="26" name="左大括弧 25">
              <a:extLst>
                <a:ext uri="{FF2B5EF4-FFF2-40B4-BE49-F238E27FC236}">
                  <a16:creationId xmlns:a16="http://schemas.microsoft.com/office/drawing/2014/main" id="{4E3A65E8-BECB-42B5-AE51-42B9CA95D37E}"/>
                </a:ext>
              </a:extLst>
            </p:cNvPr>
            <p:cNvSpPr/>
            <p:nvPr/>
          </p:nvSpPr>
          <p:spPr>
            <a:xfrm>
              <a:off x="6517568" y="584268"/>
              <a:ext cx="183861" cy="96456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3" name="左大括弧 42">
              <a:extLst>
                <a:ext uri="{FF2B5EF4-FFF2-40B4-BE49-F238E27FC236}">
                  <a16:creationId xmlns:a16="http://schemas.microsoft.com/office/drawing/2014/main" id="{DC9DFC71-84EC-4336-846B-163EC95E04F2}"/>
                </a:ext>
              </a:extLst>
            </p:cNvPr>
            <p:cNvSpPr/>
            <p:nvPr/>
          </p:nvSpPr>
          <p:spPr>
            <a:xfrm>
              <a:off x="6524466" y="1571571"/>
              <a:ext cx="183861" cy="96456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4" name="左大括弧 43">
              <a:extLst>
                <a:ext uri="{FF2B5EF4-FFF2-40B4-BE49-F238E27FC236}">
                  <a16:creationId xmlns:a16="http://schemas.microsoft.com/office/drawing/2014/main" id="{428DC34C-79CE-48FB-9458-177185E47CB7}"/>
                </a:ext>
              </a:extLst>
            </p:cNvPr>
            <p:cNvSpPr/>
            <p:nvPr/>
          </p:nvSpPr>
          <p:spPr>
            <a:xfrm rot="5400000">
              <a:off x="7633415" y="-482199"/>
              <a:ext cx="184509" cy="191136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0EA4F53C-C1C1-45BA-AE58-91AE9C2B8DF8}"/>
                </a:ext>
              </a:extLst>
            </p:cNvPr>
            <p:cNvSpPr txBox="1"/>
            <p:nvPr/>
          </p:nvSpPr>
          <p:spPr>
            <a:xfrm>
              <a:off x="7268736" y="-88314"/>
              <a:ext cx="1053494" cy="523220"/>
            </a:xfrm>
            <a:prstGeom prst="rect">
              <a:avLst/>
            </a:prstGeom>
            <a:noFill/>
          </p:spPr>
          <p:txBody>
            <a:bodyPr wrap="none" rtlCol="0">
              <a:spAutoFit/>
            </a:bodyPr>
            <a:lstStyle/>
            <a:p>
              <a:pPr algn="ctr"/>
              <a:r>
                <a:rPr lang="en-US" altLang="zh-TW" dirty="0"/>
                <a:t>round </a:t>
              </a:r>
            </a:p>
            <a:p>
              <a:r>
                <a:rPr lang="en-US" altLang="zh-TW" dirty="0"/>
                <a:t>B*B blocks</a:t>
              </a:r>
              <a:endParaRPr lang="zh-TW" altLang="en-US"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Register</a:t>
            </a:r>
            <a:endParaRPr/>
          </a:p>
        </p:txBody>
      </p:sp>
      <p:pic>
        <p:nvPicPr>
          <p:cNvPr id="257" name="Google Shape;257;p48"/>
          <p:cNvPicPr preferRelativeResize="0"/>
          <p:nvPr/>
        </p:nvPicPr>
        <p:blipFill>
          <a:blip r:embed="rId3">
            <a:alphaModFix/>
          </a:blip>
          <a:stretch>
            <a:fillRect/>
          </a:stretch>
        </p:blipFill>
        <p:spPr>
          <a:xfrm>
            <a:off x="311697" y="1152475"/>
            <a:ext cx="3214378" cy="3416399"/>
          </a:xfrm>
          <a:prstGeom prst="rect">
            <a:avLst/>
          </a:prstGeom>
          <a:noFill/>
          <a:ln>
            <a:noFill/>
          </a:ln>
        </p:spPr>
      </p:pic>
      <p:sp>
        <p:nvSpPr>
          <p:cNvPr id="258" name="Google Shape;258;p48"/>
          <p:cNvSpPr/>
          <p:nvPr/>
        </p:nvSpPr>
        <p:spPr>
          <a:xfrm>
            <a:off x="2774975" y="1156225"/>
            <a:ext cx="798900" cy="35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8"/>
          <p:cNvSpPr/>
          <p:nvPr/>
        </p:nvSpPr>
        <p:spPr>
          <a:xfrm>
            <a:off x="846150" y="3368825"/>
            <a:ext cx="1963800" cy="35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2774975" y="752275"/>
            <a:ext cx="2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261" name="Google Shape;261;p48"/>
          <p:cNvSpPr txBox="1"/>
          <p:nvPr/>
        </p:nvSpPr>
        <p:spPr>
          <a:xfrm>
            <a:off x="551850" y="3343925"/>
            <a:ext cx="2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pic>
        <p:nvPicPr>
          <p:cNvPr id="262" name="Google Shape;262;p48"/>
          <p:cNvPicPr preferRelativeResize="0"/>
          <p:nvPr/>
        </p:nvPicPr>
        <p:blipFill>
          <a:blip r:embed="rId4">
            <a:alphaModFix/>
          </a:blip>
          <a:stretch>
            <a:fillRect/>
          </a:stretch>
        </p:blipFill>
        <p:spPr>
          <a:xfrm>
            <a:off x="5436250" y="896950"/>
            <a:ext cx="2299803" cy="3820974"/>
          </a:xfrm>
          <a:prstGeom prst="rect">
            <a:avLst/>
          </a:prstGeom>
          <a:noFill/>
          <a:ln>
            <a:noFill/>
          </a:ln>
        </p:spPr>
      </p:pic>
      <p:sp>
        <p:nvSpPr>
          <p:cNvPr id="263" name="Google Shape;263;p48"/>
          <p:cNvSpPr/>
          <p:nvPr/>
        </p:nvSpPr>
        <p:spPr>
          <a:xfrm>
            <a:off x="5620025" y="2096600"/>
            <a:ext cx="2030400" cy="35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8"/>
          <p:cNvSpPr txBox="1"/>
          <p:nvPr/>
        </p:nvSpPr>
        <p:spPr>
          <a:xfrm>
            <a:off x="5129475" y="1633300"/>
            <a:ext cx="310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Your gmail account</a:t>
            </a:r>
            <a:endParaRPr>
              <a:solidFill>
                <a:srgbClr val="FF0000"/>
              </a:solidFill>
              <a:latin typeface="Proxima Nova"/>
              <a:ea typeface="Proxima Nova"/>
              <a:cs typeface="Proxima Nova"/>
              <a:sym typeface="Proxima Nova"/>
            </a:endParaRPr>
          </a:p>
        </p:txBody>
      </p:sp>
      <p:sp>
        <p:nvSpPr>
          <p:cNvPr id="265" name="Google Shape;265;p48"/>
          <p:cNvSpPr/>
          <p:nvPr/>
        </p:nvSpPr>
        <p:spPr>
          <a:xfrm>
            <a:off x="5570950" y="3109550"/>
            <a:ext cx="2030400" cy="1200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8"/>
          <p:cNvSpPr txBox="1"/>
          <p:nvPr/>
        </p:nvSpPr>
        <p:spPr>
          <a:xfrm>
            <a:off x="7650425" y="3175100"/>
            <a:ext cx="138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Enter whatever you want</a:t>
            </a:r>
            <a:endParaRPr>
              <a:solidFill>
                <a:srgbClr val="FF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a:p>
        </p:txBody>
      </p:sp>
      <p:grpSp>
        <p:nvGrpSpPr>
          <p:cNvPr id="272" name="Google Shape;272;p49"/>
          <p:cNvGrpSpPr/>
          <p:nvPr/>
        </p:nvGrpSpPr>
        <p:grpSpPr>
          <a:xfrm>
            <a:off x="2964809" y="1117450"/>
            <a:ext cx="3214378" cy="3416399"/>
            <a:chOff x="-3" y="1103425"/>
            <a:chExt cx="3214378" cy="3416399"/>
          </a:xfrm>
        </p:grpSpPr>
        <p:pic>
          <p:nvPicPr>
            <p:cNvPr id="273" name="Google Shape;273;p49"/>
            <p:cNvPicPr preferRelativeResize="0"/>
            <p:nvPr/>
          </p:nvPicPr>
          <p:blipFill>
            <a:blip r:embed="rId3">
              <a:alphaModFix/>
            </a:blip>
            <a:stretch>
              <a:fillRect/>
            </a:stretch>
          </p:blipFill>
          <p:spPr>
            <a:xfrm>
              <a:off x="-3" y="1103425"/>
              <a:ext cx="3214378" cy="3416399"/>
            </a:xfrm>
            <a:prstGeom prst="rect">
              <a:avLst/>
            </a:prstGeom>
            <a:noFill/>
            <a:ln>
              <a:noFill/>
            </a:ln>
          </p:spPr>
        </p:pic>
        <p:sp>
          <p:nvSpPr>
            <p:cNvPr id="274" name="Google Shape;274;p49"/>
            <p:cNvSpPr/>
            <p:nvPr/>
          </p:nvSpPr>
          <p:spPr>
            <a:xfrm>
              <a:off x="527425" y="2752175"/>
              <a:ext cx="1963800" cy="35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Container</a:t>
            </a:r>
            <a:endParaRPr/>
          </a:p>
        </p:txBody>
      </p:sp>
      <p:sp>
        <p:nvSpPr>
          <p:cNvPr id="280" name="Google Shape;28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1" name="Google Shape;281;p50"/>
          <p:cNvPicPr preferRelativeResize="0"/>
          <p:nvPr/>
        </p:nvPicPr>
        <p:blipFill>
          <a:blip r:embed="rId3">
            <a:alphaModFix/>
          </a:blip>
          <a:stretch>
            <a:fillRect/>
          </a:stretch>
        </p:blipFill>
        <p:spPr>
          <a:xfrm>
            <a:off x="0" y="1152475"/>
            <a:ext cx="5624825" cy="3476315"/>
          </a:xfrm>
          <a:prstGeom prst="rect">
            <a:avLst/>
          </a:prstGeom>
          <a:noFill/>
          <a:ln>
            <a:noFill/>
          </a:ln>
        </p:spPr>
      </p:pic>
      <p:sp>
        <p:nvSpPr>
          <p:cNvPr id="282" name="Google Shape;282;p50"/>
          <p:cNvSpPr/>
          <p:nvPr/>
        </p:nvSpPr>
        <p:spPr>
          <a:xfrm>
            <a:off x="123050" y="2109100"/>
            <a:ext cx="1096200" cy="438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0"/>
          <p:cNvSpPr/>
          <p:nvPr/>
        </p:nvSpPr>
        <p:spPr>
          <a:xfrm>
            <a:off x="4977475" y="3347650"/>
            <a:ext cx="647400" cy="642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50"/>
          <p:cNvPicPr preferRelativeResize="0"/>
          <p:nvPr/>
        </p:nvPicPr>
        <p:blipFill>
          <a:blip r:embed="rId4">
            <a:alphaModFix/>
          </a:blip>
          <a:stretch>
            <a:fillRect/>
          </a:stretch>
        </p:blipFill>
        <p:spPr>
          <a:xfrm>
            <a:off x="5838969" y="1835975"/>
            <a:ext cx="3275151" cy="2450850"/>
          </a:xfrm>
          <a:prstGeom prst="rect">
            <a:avLst/>
          </a:prstGeom>
          <a:noFill/>
          <a:ln>
            <a:noFill/>
          </a:ln>
        </p:spPr>
      </p:pic>
      <p:sp>
        <p:nvSpPr>
          <p:cNvPr id="285" name="Google Shape;285;p50"/>
          <p:cNvSpPr/>
          <p:nvPr/>
        </p:nvSpPr>
        <p:spPr>
          <a:xfrm>
            <a:off x="5979550" y="2937700"/>
            <a:ext cx="647400" cy="334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0"/>
          <p:cNvSpPr txBox="1"/>
          <p:nvPr/>
        </p:nvSpPr>
        <p:spPr>
          <a:xfrm>
            <a:off x="1268350" y="2128000"/>
            <a:ext cx="2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287" name="Google Shape;287;p50"/>
          <p:cNvSpPr txBox="1"/>
          <p:nvPr/>
        </p:nvSpPr>
        <p:spPr>
          <a:xfrm>
            <a:off x="4683175" y="3525475"/>
            <a:ext cx="2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sp>
        <p:nvSpPr>
          <p:cNvPr id="288" name="Google Shape;288;p50"/>
          <p:cNvSpPr txBox="1"/>
          <p:nvPr/>
        </p:nvSpPr>
        <p:spPr>
          <a:xfrm>
            <a:off x="6702650" y="2905000"/>
            <a:ext cx="2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3</a:t>
            </a:r>
            <a:endParaRPr>
              <a:solidFill>
                <a:srgbClr val="FF00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 the Container</a:t>
            </a:r>
            <a:endParaRPr/>
          </a:p>
        </p:txBody>
      </p:sp>
      <p:sp>
        <p:nvSpPr>
          <p:cNvPr id="294" name="Google Shape;29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SSH</a:t>
            </a:r>
            <a:endParaRPr/>
          </a:p>
          <a:p>
            <a:pPr marL="914400" lvl="1" indent="-317500" algn="l" rtl="0">
              <a:spcBef>
                <a:spcPts val="0"/>
              </a:spcBef>
              <a:spcAft>
                <a:spcPts val="0"/>
              </a:spcAft>
              <a:buSzPts val="1400"/>
              <a:buChar char="○"/>
            </a:pPr>
            <a:r>
              <a:rPr lang="en"/>
              <a:t>The port number will be different </a:t>
            </a:r>
            <a:endParaRPr/>
          </a:p>
          <a:p>
            <a:pPr marL="457200" lvl="0" indent="-342900" algn="l" rtl="0">
              <a:spcBef>
                <a:spcPts val="0"/>
              </a:spcBef>
              <a:spcAft>
                <a:spcPts val="0"/>
              </a:spcAft>
              <a:buSzPts val="1800"/>
              <a:buChar char="●"/>
            </a:pPr>
            <a:r>
              <a:rPr lang="en"/>
              <a:t>Codeserver (the web version of vscode)</a:t>
            </a:r>
            <a:endParaRPr/>
          </a:p>
          <a:p>
            <a:pPr marL="914400" lvl="1" indent="-317500" algn="l" rtl="0">
              <a:spcBef>
                <a:spcPts val="0"/>
              </a:spcBef>
              <a:spcAft>
                <a:spcPts val="0"/>
              </a:spcAft>
              <a:buSzPts val="1400"/>
              <a:buChar char="○"/>
            </a:pPr>
            <a:r>
              <a:rPr lang="en"/>
              <a:t>Click the “code-server” button</a:t>
            </a:r>
            <a:endParaRPr/>
          </a:p>
        </p:txBody>
      </p:sp>
      <p:pic>
        <p:nvPicPr>
          <p:cNvPr id="295" name="Google Shape;295;p51"/>
          <p:cNvPicPr preferRelativeResize="0"/>
          <p:nvPr/>
        </p:nvPicPr>
        <p:blipFill>
          <a:blip r:embed="rId3">
            <a:alphaModFix/>
          </a:blip>
          <a:stretch>
            <a:fillRect/>
          </a:stretch>
        </p:blipFill>
        <p:spPr>
          <a:xfrm>
            <a:off x="457219" y="2368525"/>
            <a:ext cx="3275151" cy="2450850"/>
          </a:xfrm>
          <a:prstGeom prst="rect">
            <a:avLst/>
          </a:prstGeom>
          <a:noFill/>
          <a:ln>
            <a:noFill/>
          </a:ln>
        </p:spPr>
      </p:pic>
      <p:sp>
        <p:nvSpPr>
          <p:cNvPr id="296" name="Google Shape;296;p51"/>
          <p:cNvSpPr/>
          <p:nvPr/>
        </p:nvSpPr>
        <p:spPr>
          <a:xfrm>
            <a:off x="2683875" y="4358650"/>
            <a:ext cx="245400" cy="210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51"/>
          <p:cNvPicPr preferRelativeResize="0"/>
          <p:nvPr/>
        </p:nvPicPr>
        <p:blipFill>
          <a:blip r:embed="rId4">
            <a:alphaModFix/>
          </a:blip>
          <a:stretch>
            <a:fillRect/>
          </a:stretch>
        </p:blipFill>
        <p:spPr>
          <a:xfrm>
            <a:off x="5531379" y="1184262"/>
            <a:ext cx="3002501" cy="2100475"/>
          </a:xfrm>
          <a:prstGeom prst="rect">
            <a:avLst/>
          </a:prstGeom>
          <a:noFill/>
          <a:ln>
            <a:noFill/>
          </a:ln>
        </p:spPr>
      </p:pic>
      <p:cxnSp>
        <p:nvCxnSpPr>
          <p:cNvPr id="298" name="Google Shape;298;p51"/>
          <p:cNvCxnSpPr>
            <a:stCxn id="296" idx="3"/>
            <a:endCxn id="297" idx="1"/>
          </p:cNvCxnSpPr>
          <p:nvPr/>
        </p:nvCxnSpPr>
        <p:spPr>
          <a:xfrm rot="10800000" flipH="1">
            <a:off x="2929275" y="2234500"/>
            <a:ext cx="2602200" cy="2229300"/>
          </a:xfrm>
          <a:prstGeom prst="straightConnector1">
            <a:avLst/>
          </a:prstGeom>
          <a:noFill/>
          <a:ln w="28575" cap="flat" cmpd="sng">
            <a:solidFill>
              <a:srgbClr val="FF0000"/>
            </a:solidFill>
            <a:prstDash val="solid"/>
            <a:round/>
            <a:headEnd type="none" w="med" len="med"/>
            <a:tailEnd type="triangle" w="med" len="med"/>
          </a:ln>
        </p:spPr>
      </p:cxnSp>
      <p:sp>
        <p:nvSpPr>
          <p:cNvPr id="299" name="Google Shape;299;p51"/>
          <p:cNvSpPr txBox="1"/>
          <p:nvPr/>
        </p:nvSpPr>
        <p:spPr>
          <a:xfrm>
            <a:off x="5255625" y="3451250"/>
            <a:ext cx="4029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MobaXterm or Terminal:</a:t>
            </a:r>
            <a:endParaRPr>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ssh </a:t>
            </a:r>
            <a:r>
              <a:rPr lang="en" sz="1100" u="sng">
                <a:solidFill>
                  <a:schemeClr val="hlink"/>
                </a:solidFill>
                <a:latin typeface="Proxima Nova"/>
                <a:ea typeface="Proxima Nova"/>
                <a:cs typeface="Proxima Nova"/>
                <a:sym typeface="Proxima Nova"/>
                <a:hlinkClick r:id="rId5"/>
              </a:rPr>
              <a:t>root@nodeport.apps.edu-cloud.nchc.org.tw</a:t>
            </a:r>
            <a:r>
              <a:rPr lang="en" sz="1100">
                <a:latin typeface="Proxima Nova"/>
                <a:ea typeface="Proxima Nova"/>
                <a:cs typeface="Proxima Nova"/>
                <a:sym typeface="Proxima Nova"/>
              </a:rPr>
              <a:t> -p </a:t>
            </a:r>
            <a:r>
              <a:rPr lang="en" sz="1100">
                <a:solidFill>
                  <a:srgbClr val="FF0000"/>
                </a:solidFill>
                <a:latin typeface="Proxima Nova"/>
                <a:ea typeface="Proxima Nova"/>
                <a:cs typeface="Proxima Nova"/>
                <a:sym typeface="Proxima Nova"/>
              </a:rPr>
              <a:t>32157</a:t>
            </a:r>
            <a:endParaRPr sz="1100">
              <a:solidFill>
                <a:srgbClr val="FF0000"/>
              </a:solidFill>
              <a:latin typeface="Proxima Nova"/>
              <a:ea typeface="Proxima Nova"/>
              <a:cs typeface="Proxima Nova"/>
              <a:sym typeface="Proxima Nova"/>
            </a:endParaRPr>
          </a:p>
        </p:txBody>
      </p:sp>
      <p:cxnSp>
        <p:nvCxnSpPr>
          <p:cNvPr id="300" name="Google Shape;300;p51"/>
          <p:cNvCxnSpPr/>
          <p:nvPr/>
        </p:nvCxnSpPr>
        <p:spPr>
          <a:xfrm>
            <a:off x="7596125" y="1429525"/>
            <a:ext cx="953100" cy="2291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&amp; Password</a:t>
            </a:r>
            <a:endParaRPr/>
          </a:p>
        </p:txBody>
      </p:sp>
      <p:sp>
        <p:nvSpPr>
          <p:cNvPr id="306" name="Google Shape;306;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User: root</a:t>
            </a:r>
            <a:endParaRPr/>
          </a:p>
          <a:p>
            <a:pPr marL="457200" lvl="0" indent="-342900" algn="l" rtl="0">
              <a:spcBef>
                <a:spcPts val="0"/>
              </a:spcBef>
              <a:spcAft>
                <a:spcPts val="0"/>
              </a:spcAft>
              <a:buSzPts val="1800"/>
              <a:buChar char="●"/>
            </a:pPr>
            <a:r>
              <a:rPr lang="en"/>
              <a:t>Password: student</a:t>
            </a:r>
            <a:endParaRPr/>
          </a:p>
          <a:p>
            <a:pPr marL="914400" lvl="1" indent="-317500" algn="l" rtl="0">
              <a:spcBef>
                <a:spcPts val="0"/>
              </a:spcBef>
              <a:spcAft>
                <a:spcPts val="0"/>
              </a:spcAft>
              <a:buSzPts val="1400"/>
              <a:buChar char="○"/>
            </a:pPr>
            <a:r>
              <a:rPr lang="en"/>
              <a:t>The password of </a:t>
            </a:r>
            <a:r>
              <a:rPr lang="en">
                <a:solidFill>
                  <a:srgbClr val="FF9900"/>
                </a:solidFill>
              </a:rPr>
              <a:t>ssh</a:t>
            </a:r>
            <a:r>
              <a:rPr lang="en"/>
              <a:t> and </a:t>
            </a:r>
            <a:r>
              <a:rPr lang="en">
                <a:solidFill>
                  <a:srgbClr val="FF9900"/>
                </a:solidFill>
              </a:rPr>
              <a:t>code-server</a:t>
            </a:r>
            <a:r>
              <a:rPr lang="en"/>
              <a:t> is the same</a:t>
            </a:r>
            <a:endParaRPr/>
          </a:p>
        </p:txBody>
      </p:sp>
      <p:pic>
        <p:nvPicPr>
          <p:cNvPr id="307" name="Google Shape;307;p52"/>
          <p:cNvPicPr preferRelativeResize="0"/>
          <p:nvPr/>
        </p:nvPicPr>
        <p:blipFill>
          <a:blip r:embed="rId3">
            <a:alphaModFix/>
          </a:blip>
          <a:stretch>
            <a:fillRect/>
          </a:stretch>
        </p:blipFill>
        <p:spPr>
          <a:xfrm>
            <a:off x="2802999" y="2571749"/>
            <a:ext cx="4743299" cy="195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First-time Setup Script</a:t>
            </a:r>
            <a:endParaRPr/>
          </a:p>
        </p:txBody>
      </p:sp>
      <p:sp>
        <p:nvSpPr>
          <p:cNvPr id="313" name="Google Shape;31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terminal in the container:</a:t>
            </a:r>
            <a:endParaRPr/>
          </a:p>
          <a:p>
            <a:pPr marL="0" lvl="0" indent="0" algn="l" rtl="0">
              <a:spcBef>
                <a:spcPts val="0"/>
              </a:spcBef>
              <a:spcAft>
                <a:spcPts val="0"/>
              </a:spcAft>
              <a:buNone/>
            </a:pPr>
            <a:r>
              <a:rPr lang="en"/>
              <a:t>    </a:t>
            </a:r>
            <a:r>
              <a:rPr lang="en" sz="1400">
                <a:highlight>
                  <a:srgbClr val="CCCCCC"/>
                </a:highlight>
                <a:latin typeface="Roboto Mono"/>
                <a:ea typeface="Roboto Mono"/>
                <a:cs typeface="Roboto Mono"/>
                <a:sym typeface="Roboto Mono"/>
              </a:rPr>
              <a:t>bash &lt;(curl -s </a:t>
            </a:r>
            <a:r>
              <a:rPr lang="en" sz="1400" u="sng">
                <a:solidFill>
                  <a:schemeClr val="hlink"/>
                </a:solidFill>
                <a:highlight>
                  <a:srgbClr val="CCCCCC"/>
                </a:highlight>
                <a:latin typeface="Roboto Mono"/>
                <a:ea typeface="Roboto Mono"/>
                <a:cs typeface="Roboto Mono"/>
                <a:sym typeface="Roboto Mono"/>
                <a:hlinkClick r:id="rId3"/>
              </a:rPr>
              <a:t>https://apollo.cs.nthu.edu.tw/pp23/setup-remote.sh</a:t>
            </a:r>
            <a:r>
              <a:rPr lang="en" sz="1400">
                <a:highlight>
                  <a:srgbClr val="CCCCCC"/>
                </a:highlight>
                <a:latin typeface="Roboto Mono"/>
                <a:ea typeface="Roboto Mono"/>
                <a:cs typeface="Roboto Mono"/>
                <a:sym typeface="Roboto Mono"/>
              </a:rPr>
              <a:t>)</a:t>
            </a:r>
            <a:endParaRPr sz="1400">
              <a:highlight>
                <a:srgbClr val="CCCCCC"/>
              </a:highlight>
              <a:latin typeface="Roboto Mono"/>
              <a:ea typeface="Roboto Mono"/>
              <a:cs typeface="Roboto Mono"/>
              <a:sym typeface="Roboto Mono"/>
            </a:endParaRPr>
          </a:p>
          <a:p>
            <a:pPr marL="0" lvl="0" indent="0" algn="l" rtl="0">
              <a:spcBef>
                <a:spcPts val="0"/>
              </a:spcBef>
              <a:spcAft>
                <a:spcPts val="0"/>
              </a:spcAft>
              <a:buNone/>
            </a:pPr>
            <a:endParaRPr/>
          </a:p>
          <a:p>
            <a:pPr marL="0" lvl="0" indent="0" algn="l" rtl="0">
              <a:spcBef>
                <a:spcPts val="0"/>
              </a:spcBef>
              <a:spcAft>
                <a:spcPts val="0"/>
              </a:spcAft>
              <a:buNone/>
            </a:pPr>
            <a:r>
              <a:rPr lang="en"/>
              <a:t>The script will execute the following commands:</a:t>
            </a:r>
            <a:endParaRPr/>
          </a:p>
          <a:p>
            <a:pPr marL="457200" lvl="0" indent="-342900" algn="l" rtl="0">
              <a:spcBef>
                <a:spcPts val="0"/>
              </a:spcBef>
              <a:spcAft>
                <a:spcPts val="0"/>
              </a:spcAft>
              <a:buSzPts val="1800"/>
              <a:buChar char="●"/>
            </a:pPr>
            <a:r>
              <a:rPr lang="en"/>
              <a:t>Set proper </a:t>
            </a:r>
            <a:r>
              <a:rPr lang="en">
                <a:solidFill>
                  <a:srgbClr val="FF0000"/>
                </a:solidFill>
              </a:rPr>
              <a:t>bash</a:t>
            </a:r>
            <a:r>
              <a:rPr lang="en"/>
              <a:t> config for homework and lab judger (e.g., hw3-2-judge)</a:t>
            </a:r>
            <a:endParaRPr/>
          </a:p>
          <a:p>
            <a:pPr marL="457200" lvl="0" indent="-342900" algn="l" rtl="0">
              <a:spcBef>
                <a:spcPts val="0"/>
              </a:spcBef>
              <a:spcAft>
                <a:spcPts val="0"/>
              </a:spcAft>
              <a:buSzPts val="1800"/>
              <a:buChar char="●"/>
            </a:pPr>
            <a:r>
              <a:rPr lang="en"/>
              <a:t>Generate ssh key and install it on Apollo (you will be prompted to enter your Apollo account name and password)</a:t>
            </a:r>
            <a:endParaRPr/>
          </a:p>
          <a:p>
            <a:pPr marL="0" lvl="0" indent="0" algn="l" rtl="0">
              <a:spcBef>
                <a:spcPts val="0"/>
              </a:spcBef>
              <a:spcAft>
                <a:spcPts val="0"/>
              </a:spcAft>
              <a:buNone/>
            </a:pPr>
            <a:r>
              <a:rPr lang="en"/>
              <a:t>Run this script only </a:t>
            </a:r>
            <a:r>
              <a:rPr lang="en">
                <a:solidFill>
                  <a:srgbClr val="FF0000"/>
                </a:solidFill>
              </a:rPr>
              <a:t>once</a:t>
            </a:r>
            <a:r>
              <a:rPr lang="en"/>
              <a:t>, even you relaunched your container (since your personal data will be kept).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20" name="Google Shape;320;p54"/>
          <p:cNvPicPr preferRelativeResize="0"/>
          <p:nvPr/>
        </p:nvPicPr>
        <p:blipFill>
          <a:blip r:embed="rId3">
            <a:alphaModFix/>
          </a:blip>
          <a:stretch>
            <a:fillRect/>
          </a:stretch>
        </p:blipFill>
        <p:spPr>
          <a:xfrm>
            <a:off x="0" y="561254"/>
            <a:ext cx="9144001" cy="4259293"/>
          </a:xfrm>
          <a:prstGeom prst="rect">
            <a:avLst/>
          </a:prstGeom>
          <a:noFill/>
          <a:ln>
            <a:noFill/>
          </a:ln>
        </p:spPr>
      </p:pic>
      <p:sp>
        <p:nvSpPr>
          <p:cNvPr id="321" name="Google Shape;321;p54"/>
          <p:cNvSpPr/>
          <p:nvPr/>
        </p:nvSpPr>
        <p:spPr>
          <a:xfrm>
            <a:off x="2354525" y="960050"/>
            <a:ext cx="911100" cy="26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4"/>
          <p:cNvSpPr/>
          <p:nvPr/>
        </p:nvSpPr>
        <p:spPr>
          <a:xfrm>
            <a:off x="4251775" y="1588950"/>
            <a:ext cx="387300" cy="26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4"/>
          <p:cNvSpPr/>
          <p:nvPr/>
        </p:nvSpPr>
        <p:spPr>
          <a:xfrm>
            <a:off x="2896675" y="2035675"/>
            <a:ext cx="1482000" cy="26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4"/>
          <p:cNvSpPr/>
          <p:nvPr/>
        </p:nvSpPr>
        <p:spPr>
          <a:xfrm>
            <a:off x="204025" y="4157175"/>
            <a:ext cx="2304600" cy="341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 your container</a:t>
            </a:r>
            <a:endParaRPr/>
          </a:p>
        </p:txBody>
      </p:sp>
      <p:sp>
        <p:nvSpPr>
          <p:cNvPr id="330" name="Google Shape;330;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0000"/>
              </a:buClr>
              <a:buSzPts val="1800"/>
              <a:buFont typeface="Bitter"/>
              <a:buChar char="❖"/>
            </a:pPr>
            <a:r>
              <a:rPr lang="en">
                <a:solidFill>
                  <a:srgbClr val="FF0000"/>
                </a:solidFill>
                <a:latin typeface="Bitter"/>
                <a:ea typeface="Bitter"/>
                <a:cs typeface="Bitter"/>
                <a:sym typeface="Bitter"/>
              </a:rPr>
              <a:t>Please stop your container if you aren’t using it; </a:t>
            </a:r>
            <a:br>
              <a:rPr lang="en">
                <a:solidFill>
                  <a:srgbClr val="FF0000"/>
                </a:solidFill>
                <a:latin typeface="Bitter"/>
                <a:ea typeface="Bitter"/>
                <a:cs typeface="Bitter"/>
                <a:sym typeface="Bitter"/>
              </a:rPr>
            </a:br>
            <a:r>
              <a:rPr lang="en">
                <a:solidFill>
                  <a:srgbClr val="FF0000"/>
                </a:solidFill>
                <a:latin typeface="Bitter"/>
                <a:ea typeface="Bitter"/>
                <a:cs typeface="Bitter"/>
                <a:sym typeface="Bitter"/>
              </a:rPr>
              <a:t>otherwise, other students may not have enough GPU resources</a:t>
            </a:r>
            <a:endParaRPr>
              <a:solidFill>
                <a:srgbClr val="FF0000"/>
              </a:solidFill>
              <a:latin typeface="Bitter"/>
              <a:ea typeface="Bitter"/>
              <a:cs typeface="Bitter"/>
              <a:sym typeface="Bitter"/>
            </a:endParaRPr>
          </a:p>
          <a:p>
            <a:pPr marL="457200" lvl="0" indent="-342900" algn="l" rtl="0">
              <a:spcBef>
                <a:spcPts val="0"/>
              </a:spcBef>
              <a:spcAft>
                <a:spcPts val="0"/>
              </a:spcAft>
              <a:buClr>
                <a:schemeClr val="dk1"/>
              </a:buClr>
              <a:buSzPts val="1800"/>
              <a:buFont typeface="Bitter"/>
              <a:buChar char="❖"/>
            </a:pPr>
            <a:r>
              <a:rPr lang="en">
                <a:solidFill>
                  <a:schemeClr val="dk1"/>
                </a:solidFill>
                <a:latin typeface="Bitter"/>
                <a:ea typeface="Bitter"/>
                <a:cs typeface="Bitter"/>
                <a:sym typeface="Bitter"/>
              </a:rPr>
              <a:t>Your files located under $HOME (/root/) </a:t>
            </a:r>
            <a:br>
              <a:rPr lang="en">
                <a:solidFill>
                  <a:schemeClr val="dk1"/>
                </a:solidFill>
                <a:latin typeface="Bitter"/>
                <a:ea typeface="Bitter"/>
                <a:cs typeface="Bitter"/>
                <a:sym typeface="Bitter"/>
              </a:rPr>
            </a:br>
            <a:r>
              <a:rPr lang="en">
                <a:solidFill>
                  <a:schemeClr val="dk1"/>
                </a:solidFill>
                <a:latin typeface="Bitter"/>
                <a:ea typeface="Bitter"/>
                <a:cs typeface="Bitter"/>
                <a:sym typeface="Bitter"/>
              </a:rPr>
              <a:t>will be preserved</a:t>
            </a:r>
            <a:endParaRPr>
              <a:solidFill>
                <a:schemeClr val="dk1"/>
              </a:solidFill>
              <a:latin typeface="Bitter"/>
              <a:ea typeface="Bitter"/>
              <a:cs typeface="Bitter"/>
              <a:sym typeface="Bitter"/>
            </a:endParaRPr>
          </a:p>
          <a:p>
            <a:pPr marL="0" lvl="0" indent="0" algn="l" rtl="0">
              <a:spcBef>
                <a:spcPts val="0"/>
              </a:spcBef>
              <a:spcAft>
                <a:spcPts val="0"/>
              </a:spcAft>
              <a:buNone/>
            </a:pPr>
            <a:endParaRPr/>
          </a:p>
        </p:txBody>
      </p:sp>
      <p:pic>
        <p:nvPicPr>
          <p:cNvPr id="331" name="Google Shape;331;p55"/>
          <p:cNvPicPr preferRelativeResize="0"/>
          <p:nvPr/>
        </p:nvPicPr>
        <p:blipFill>
          <a:blip r:embed="rId3">
            <a:alphaModFix/>
          </a:blip>
          <a:stretch>
            <a:fillRect/>
          </a:stretch>
        </p:blipFill>
        <p:spPr>
          <a:xfrm>
            <a:off x="5147600" y="2010600"/>
            <a:ext cx="3874724" cy="2899500"/>
          </a:xfrm>
          <a:prstGeom prst="rect">
            <a:avLst/>
          </a:prstGeom>
          <a:noFill/>
          <a:ln>
            <a:noFill/>
          </a:ln>
        </p:spPr>
      </p:pic>
      <p:sp>
        <p:nvSpPr>
          <p:cNvPr id="332" name="Google Shape;332;p55"/>
          <p:cNvSpPr/>
          <p:nvPr/>
        </p:nvSpPr>
        <p:spPr>
          <a:xfrm>
            <a:off x="8681525" y="3557625"/>
            <a:ext cx="340800" cy="262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itter"/>
                <a:ea typeface="Bitter"/>
                <a:cs typeface="Bitter"/>
                <a:sym typeface="Bitter"/>
              </a:rPr>
              <a:t>Overview</a:t>
            </a:r>
            <a:endParaRPr>
              <a:latin typeface="Bitter"/>
              <a:ea typeface="Bitter"/>
              <a:cs typeface="Bitter"/>
              <a:sym typeface="Bitter"/>
            </a:endParaRPr>
          </a:p>
        </p:txBody>
      </p:sp>
      <p:sp>
        <p:nvSpPr>
          <p:cNvPr id="161" name="Google Shape;16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Bitter"/>
              <a:buChar char="❖"/>
            </a:pPr>
            <a:r>
              <a:rPr lang="en">
                <a:latin typeface="Bitter"/>
                <a:ea typeface="Bitter"/>
                <a:cs typeface="Bitter"/>
                <a:sym typeface="Bitter"/>
              </a:rPr>
              <a:t>Platform guide</a:t>
            </a:r>
            <a:endParaRPr>
              <a:latin typeface="Bitter"/>
              <a:ea typeface="Bitter"/>
              <a:cs typeface="Bitter"/>
              <a:sym typeface="Bitter"/>
            </a:endParaRPr>
          </a:p>
          <a:p>
            <a:pPr marL="457200" lvl="0" indent="-342900" algn="l" rtl="0">
              <a:spcBef>
                <a:spcPts val="0"/>
              </a:spcBef>
              <a:spcAft>
                <a:spcPts val="0"/>
              </a:spcAft>
              <a:buSzPts val="1800"/>
              <a:buFont typeface="Bitter"/>
              <a:buChar char="❖"/>
            </a:pPr>
            <a:r>
              <a:rPr lang="en">
                <a:latin typeface="Bitter"/>
                <a:ea typeface="Bitter"/>
                <a:cs typeface="Bitter"/>
                <a:sym typeface="Bitter"/>
              </a:rPr>
              <a:t>Tools</a:t>
            </a:r>
            <a:endParaRPr>
              <a:latin typeface="Bitter"/>
              <a:ea typeface="Bitter"/>
              <a:cs typeface="Bitter"/>
              <a:sym typeface="Bitter"/>
            </a:endParaRPr>
          </a:p>
          <a:p>
            <a:pPr marL="457200" lvl="0" indent="-342900" algn="l" rtl="0">
              <a:spcBef>
                <a:spcPts val="0"/>
              </a:spcBef>
              <a:spcAft>
                <a:spcPts val="0"/>
              </a:spcAft>
              <a:buSzPts val="1800"/>
              <a:buFont typeface="Bitter"/>
              <a:buChar char="❖"/>
            </a:pPr>
            <a:r>
              <a:rPr lang="en">
                <a:latin typeface="Bitter"/>
                <a:ea typeface="Bitter"/>
                <a:cs typeface="Bitter"/>
                <a:sym typeface="Bitter"/>
              </a:rPr>
              <a:t>Assignment</a:t>
            </a:r>
            <a:endParaRPr>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body" idx="1"/>
          </p:nvPr>
        </p:nvSpPr>
        <p:spPr>
          <a:xfrm>
            <a:off x="311700" y="863550"/>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F0000"/>
                </a:solidFill>
              </a:rPr>
              <a:t>NO MINING</a:t>
            </a:r>
            <a:endParaRPr sz="6000">
              <a:solidFill>
                <a:srgbClr val="FF0000"/>
              </a:solidFill>
            </a:endParaRPr>
          </a:p>
          <a:p>
            <a:pPr marL="0" lvl="0" indent="0" algn="ctr" rtl="0">
              <a:spcBef>
                <a:spcPts val="0"/>
              </a:spcBef>
              <a:spcAft>
                <a:spcPts val="0"/>
              </a:spcAft>
              <a:buNone/>
            </a:pPr>
            <a:r>
              <a:rPr lang="en" sz="2900">
                <a:solidFill>
                  <a:srgbClr val="FF0000"/>
                </a:solidFill>
              </a:rPr>
              <a:t>Educational use only</a:t>
            </a:r>
            <a:endParaRPr sz="6900">
              <a:solidFill>
                <a:srgbClr val="FF0000"/>
              </a:solidFill>
            </a:endParaRPr>
          </a:p>
          <a:p>
            <a:pPr marL="0" lvl="0" indent="0" algn="ctr" rtl="0">
              <a:spcBef>
                <a:spcPts val="0"/>
              </a:spcBef>
              <a:spcAft>
                <a:spcPts val="0"/>
              </a:spcAft>
              <a:buNone/>
            </a:pPr>
            <a:r>
              <a:rPr lang="en" sz="2000">
                <a:solidFill>
                  <a:srgbClr val="FF0000"/>
                </a:solidFill>
              </a:rPr>
              <a:t>Please cherish the computing resources we provided</a:t>
            </a:r>
            <a:endParaRPr sz="20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Practice</a:t>
            </a:r>
            <a:endParaRPr>
              <a:latin typeface="Bitter"/>
              <a:ea typeface="Bitter"/>
              <a:cs typeface="Bitter"/>
              <a:sym typeface="Bitter"/>
            </a:endParaRPr>
          </a:p>
        </p:txBody>
      </p:sp>
      <p:sp>
        <p:nvSpPr>
          <p:cNvPr id="343" name="Google Shape;343;p57"/>
          <p:cNvSpPr txBox="1">
            <a:spLocks noGrp="1"/>
          </p:cNvSpPr>
          <p:nvPr>
            <p:ph type="body" idx="1"/>
          </p:nvPr>
        </p:nvSpPr>
        <p:spPr>
          <a:xfrm>
            <a:off x="311700" y="1152475"/>
            <a:ext cx="88323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In this practice, try to run the </a:t>
            </a:r>
            <a:r>
              <a:rPr lang="en" sz="2000" b="1">
                <a:latin typeface="Courier New"/>
                <a:ea typeface="Courier New"/>
                <a:cs typeface="Courier New"/>
                <a:sym typeface="Courier New"/>
              </a:rPr>
              <a:t>deviceQuery</a:t>
            </a:r>
            <a:endParaRPr sz="2000">
              <a:latin typeface="Bitter"/>
              <a:ea typeface="Bitter"/>
              <a:cs typeface="Bitter"/>
              <a:sym typeface="Bitter"/>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Steps:</a:t>
            </a:r>
            <a:endParaRPr sz="1800">
              <a:latin typeface="Courier New"/>
              <a:ea typeface="Courier New"/>
              <a:cs typeface="Courier New"/>
              <a:sym typeface="Courier New"/>
            </a:endParaRPr>
          </a:p>
          <a:p>
            <a:pPr marL="914400" lvl="1" indent="-330200" algn="l" rtl="0">
              <a:spcBef>
                <a:spcPts val="0"/>
              </a:spcBef>
              <a:spcAft>
                <a:spcPts val="0"/>
              </a:spcAft>
              <a:buSzPts val="1600"/>
              <a:buChar char="➢"/>
            </a:pPr>
            <a:r>
              <a:rPr lang="en" sz="1800">
                <a:latin typeface="Courier New"/>
                <a:ea typeface="Courier New"/>
                <a:cs typeface="Courier New"/>
                <a:sym typeface="Courier New"/>
              </a:rPr>
              <a:t>cp -r /home/pp23/share/lab1/deviceQuery $HOME</a:t>
            </a:r>
            <a:endParaRPr sz="1800">
              <a:latin typeface="Courier New"/>
              <a:ea typeface="Courier New"/>
              <a:cs typeface="Courier New"/>
              <a:sym typeface="Courier New"/>
            </a:endParaRPr>
          </a:p>
          <a:p>
            <a:pPr marL="914400" lvl="1" indent="-330200" algn="l" rtl="0">
              <a:spcBef>
                <a:spcPts val="0"/>
              </a:spcBef>
              <a:spcAft>
                <a:spcPts val="0"/>
              </a:spcAft>
              <a:buSzPts val="1600"/>
              <a:buChar char="➢"/>
            </a:pPr>
            <a:r>
              <a:rPr lang="en" sz="1600">
                <a:latin typeface="Courier New"/>
                <a:ea typeface="Courier New"/>
                <a:cs typeface="Courier New"/>
                <a:sym typeface="Courier New"/>
              </a:rPr>
              <a:t>cp -r /tmp/dataset-nthu-pp23/pp23/share/lab3/deviceQuery $HOME</a:t>
            </a:r>
            <a:endParaRPr sz="1600">
              <a:latin typeface="Courier New"/>
              <a:ea typeface="Courier New"/>
              <a:cs typeface="Courier New"/>
              <a:sym typeface="Courier New"/>
            </a:endParaRPr>
          </a:p>
          <a:p>
            <a:pPr marL="914400" lvl="1" indent="-330200" algn="l" rtl="0">
              <a:spcBef>
                <a:spcPts val="0"/>
              </a:spcBef>
              <a:spcAft>
                <a:spcPts val="0"/>
              </a:spcAft>
              <a:buSzPts val="1600"/>
              <a:buChar char="➢"/>
            </a:pPr>
            <a:r>
              <a:rPr lang="en" sz="1800">
                <a:latin typeface="Courier New"/>
                <a:ea typeface="Courier New"/>
                <a:cs typeface="Courier New"/>
                <a:sym typeface="Courier New"/>
              </a:rPr>
              <a:t>cd $HOME/deviceQuery</a:t>
            </a:r>
            <a:endParaRPr sz="18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800">
                <a:latin typeface="Courier New"/>
                <a:ea typeface="Courier New"/>
                <a:cs typeface="Courier New"/>
                <a:sym typeface="Courier New"/>
              </a:rPr>
              <a:t>nvcc deviceQuery.cpp -o deviceQuery</a:t>
            </a:r>
            <a:endParaRPr sz="1600">
              <a:latin typeface="Courier New"/>
              <a:ea typeface="Courier New"/>
              <a:cs typeface="Courier New"/>
              <a:sym typeface="Courier New"/>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Run it with</a:t>
            </a:r>
            <a:endParaRPr sz="2000">
              <a:latin typeface="Bitter"/>
              <a:ea typeface="Bitter"/>
              <a:cs typeface="Bitter"/>
              <a:sym typeface="Bitter"/>
            </a:endParaRPr>
          </a:p>
          <a:p>
            <a:pPr marL="914400" lvl="1" indent="-330200" algn="l" rtl="0">
              <a:spcBef>
                <a:spcPts val="0"/>
              </a:spcBef>
              <a:spcAft>
                <a:spcPts val="0"/>
              </a:spcAft>
              <a:buSzPts val="1600"/>
              <a:buFont typeface="Bitter"/>
              <a:buChar char="➢"/>
            </a:pPr>
            <a:r>
              <a:rPr lang="en" sz="1600">
                <a:latin typeface="Bitter"/>
                <a:ea typeface="Bitter"/>
                <a:cs typeface="Bitter"/>
                <a:sym typeface="Bitter"/>
              </a:rPr>
              <a:t>hades02 or NCHC container</a:t>
            </a:r>
            <a:endParaRPr sz="1600">
              <a:latin typeface="Bitter"/>
              <a:ea typeface="Bitter"/>
              <a:cs typeface="Bitter"/>
              <a:sym typeface="Bitter"/>
            </a:endParaRPr>
          </a:p>
          <a:p>
            <a:pPr marL="914400" lvl="1" indent="-330200" algn="l" rtl="0">
              <a:spcBef>
                <a:spcPts val="0"/>
              </a:spcBef>
              <a:spcAft>
                <a:spcPts val="0"/>
              </a:spcAft>
              <a:buSzPts val="1600"/>
              <a:buFont typeface="Bitter"/>
              <a:buChar char="➢"/>
            </a:pPr>
            <a:r>
              <a:rPr lang="en" sz="1600">
                <a:latin typeface="Bitter"/>
                <a:ea typeface="Bitter"/>
                <a:cs typeface="Bitter"/>
                <a:sym typeface="Bitter"/>
              </a:rPr>
              <a:t>SLURM scheduler</a:t>
            </a:r>
            <a:endParaRPr sz="1800">
              <a:latin typeface="Courier New"/>
              <a:ea typeface="Courier New"/>
              <a:cs typeface="Courier New"/>
              <a:sym typeface="Courier New"/>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How many CUDA cores on this machine?</a:t>
            </a:r>
            <a:endParaRPr sz="2000">
              <a:latin typeface="Bitter"/>
              <a:ea typeface="Bitter"/>
              <a:cs typeface="Bitter"/>
              <a:sym typeface="Bitter"/>
            </a:endParaRPr>
          </a:p>
        </p:txBody>
      </p:sp>
      <p:sp>
        <p:nvSpPr>
          <p:cNvPr id="344" name="Google Shape;344;p57"/>
          <p:cNvSpPr txBox="1"/>
          <p:nvPr/>
        </p:nvSpPr>
        <p:spPr>
          <a:xfrm>
            <a:off x="144600" y="2171550"/>
            <a:ext cx="7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NCHC</a:t>
            </a:r>
            <a:endParaRPr>
              <a:solidFill>
                <a:srgbClr val="FF0000"/>
              </a:solidFill>
              <a:latin typeface="Proxima Nova"/>
              <a:ea typeface="Proxima Nova"/>
              <a:cs typeface="Proxima Nova"/>
              <a:sym typeface="Proxima Nova"/>
            </a:endParaRPr>
          </a:p>
        </p:txBody>
      </p:sp>
      <p:sp>
        <p:nvSpPr>
          <p:cNvPr id="345" name="Google Shape;345;p57"/>
          <p:cNvSpPr txBox="1"/>
          <p:nvPr/>
        </p:nvSpPr>
        <p:spPr>
          <a:xfrm>
            <a:off x="144600" y="1882700"/>
            <a:ext cx="7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Hades</a:t>
            </a:r>
            <a:endParaRPr>
              <a:solidFill>
                <a:srgbClr val="FF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latin typeface="Bitter"/>
                <a:ea typeface="Bitter"/>
                <a:cs typeface="Bitter"/>
                <a:sym typeface="Bitter"/>
              </a:rPr>
              <a:t>Tools</a:t>
            </a:r>
            <a:endParaRPr>
              <a:latin typeface="Bitter"/>
              <a:ea typeface="Bitter"/>
              <a:cs typeface="Bitter"/>
              <a:sym typeface="Bit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nvidia-smi</a:t>
            </a:r>
            <a:endParaRPr>
              <a:latin typeface="Bitter"/>
              <a:ea typeface="Bitter"/>
              <a:cs typeface="Bitter"/>
              <a:sym typeface="Bitter"/>
            </a:endParaRPr>
          </a:p>
        </p:txBody>
      </p:sp>
      <p:sp>
        <p:nvSpPr>
          <p:cNvPr id="356" name="Google Shape;356;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NVIDIA System Management Interface program</a:t>
            </a:r>
            <a:endParaRPr sz="2000">
              <a:latin typeface="Bitter"/>
              <a:ea typeface="Bitter"/>
              <a:cs typeface="Bitter"/>
              <a:sym typeface="Bitter"/>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You can query details about</a:t>
            </a:r>
            <a:endParaRPr sz="20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gpu type</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gpu utilization</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memory usage</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temperature</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clock rate </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nvidia-smi example</a:t>
            </a:r>
            <a:endParaRPr>
              <a:latin typeface="Bitter"/>
              <a:ea typeface="Bitter"/>
              <a:cs typeface="Bitter"/>
              <a:sym typeface="Bitter"/>
            </a:endParaRPr>
          </a:p>
        </p:txBody>
      </p:sp>
      <p:pic>
        <p:nvPicPr>
          <p:cNvPr id="362" name="Google Shape;362;p60"/>
          <p:cNvPicPr preferRelativeResize="0"/>
          <p:nvPr/>
        </p:nvPicPr>
        <p:blipFill rotWithShape="1">
          <a:blip r:embed="rId3">
            <a:alphaModFix/>
          </a:blip>
          <a:srcRect/>
          <a:stretch/>
        </p:blipFill>
        <p:spPr>
          <a:xfrm>
            <a:off x="2057552" y="1017725"/>
            <a:ext cx="5028900" cy="3848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cuda-memcheck</a:t>
            </a:r>
            <a:endParaRPr>
              <a:latin typeface="Bitter"/>
              <a:ea typeface="Bitter"/>
              <a:cs typeface="Bitter"/>
              <a:sym typeface="Bitter"/>
            </a:endParaRPr>
          </a:p>
        </p:txBody>
      </p:sp>
      <p:sp>
        <p:nvSpPr>
          <p:cNvPr id="368" name="Google Shape;368;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Bitter"/>
              <a:buChar char="❖"/>
            </a:pPr>
            <a:r>
              <a:rPr lang="en" sz="2000">
                <a:latin typeface="Bitter"/>
                <a:ea typeface="Bitter"/>
                <a:cs typeface="Bitter"/>
                <a:sym typeface="Bitter"/>
              </a:rPr>
              <a:t>This tool checks memory errors of your program, and it also reports hardware exceptions encountered by the GPU. These errors may not cause program to crash, but they could result in unexpected program behavior and memory misusage.</a:t>
            </a:r>
            <a:endParaRPr sz="2000">
              <a:latin typeface="Bitter"/>
              <a:ea typeface="Bitter"/>
              <a:cs typeface="Bitter"/>
              <a:sym typeface="Bitter"/>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Error types</a:t>
            </a:r>
            <a:endParaRPr sz="20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u="sng">
                <a:solidFill>
                  <a:schemeClr val="hlink"/>
                </a:solidFill>
                <a:latin typeface="Bitter"/>
                <a:ea typeface="Bitter"/>
                <a:cs typeface="Bitter"/>
                <a:sym typeface="Bitter"/>
                <a:hlinkClick r:id="rId3"/>
              </a:rPr>
              <a:t>cuda-memcheck</a:t>
            </a:r>
            <a:endParaRPr sz="1600">
              <a:latin typeface="Bitter"/>
              <a:ea typeface="Bitter"/>
              <a:cs typeface="Bitter"/>
              <a:sym typeface="Bit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cuda-memcheck </a:t>
            </a:r>
            <a:endParaRPr>
              <a:latin typeface="Bitter"/>
              <a:ea typeface="Bitter"/>
              <a:cs typeface="Bitter"/>
              <a:sym typeface="Bitter"/>
            </a:endParaRPr>
          </a:p>
        </p:txBody>
      </p:sp>
      <p:pic>
        <p:nvPicPr>
          <p:cNvPr id="374" name="Google Shape;374;p62"/>
          <p:cNvPicPr preferRelativeResize="0"/>
          <p:nvPr/>
        </p:nvPicPr>
        <p:blipFill rotWithShape="1">
          <a:blip r:embed="rId3">
            <a:alphaModFix/>
          </a:blip>
          <a:srcRect/>
          <a:stretch/>
        </p:blipFill>
        <p:spPr>
          <a:xfrm>
            <a:off x="796575" y="1627750"/>
            <a:ext cx="7550850" cy="693570"/>
          </a:xfrm>
          <a:prstGeom prst="rect">
            <a:avLst/>
          </a:prstGeom>
          <a:noFill/>
          <a:ln>
            <a:noFill/>
          </a:ln>
        </p:spPr>
      </p:pic>
      <p:pic>
        <p:nvPicPr>
          <p:cNvPr id="375" name="Google Shape;375;p62"/>
          <p:cNvPicPr preferRelativeResize="0"/>
          <p:nvPr/>
        </p:nvPicPr>
        <p:blipFill rotWithShape="1">
          <a:blip r:embed="rId4">
            <a:alphaModFix/>
          </a:blip>
          <a:srcRect/>
          <a:stretch/>
        </p:blipFill>
        <p:spPr>
          <a:xfrm>
            <a:off x="796563" y="2675126"/>
            <a:ext cx="7550874" cy="1662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cuda-gdb</a:t>
            </a:r>
            <a:endParaRPr>
              <a:latin typeface="Bitter"/>
              <a:ea typeface="Bitter"/>
              <a:cs typeface="Bitter"/>
              <a:sym typeface="Bitter"/>
            </a:endParaRPr>
          </a:p>
        </p:txBody>
      </p:sp>
      <p:sp>
        <p:nvSpPr>
          <p:cNvPr id="381" name="Google Shape;381;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Bitter"/>
              <a:buChar char="❖"/>
            </a:pPr>
            <a:r>
              <a:rPr lang="en" u="sng">
                <a:solidFill>
                  <a:schemeClr val="hlink"/>
                </a:solidFill>
                <a:latin typeface="Bitter"/>
                <a:ea typeface="Bitter"/>
                <a:cs typeface="Bitter"/>
                <a:sym typeface="Bitter"/>
                <a:hlinkClick r:id="rId3"/>
              </a:rPr>
              <a:t>cuda-gdb tutorial</a:t>
            </a:r>
            <a:endParaRPr>
              <a:latin typeface="Bitter"/>
              <a:ea typeface="Bitter"/>
              <a:cs typeface="Bitter"/>
              <a:sym typeface="Bit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nvprof &amp; nsig</a:t>
            </a:r>
            <a:r>
              <a:rPr lang="en"/>
              <a:t>h</a:t>
            </a:r>
            <a:r>
              <a:rPr lang="en">
                <a:latin typeface="Bitter"/>
                <a:ea typeface="Bitter"/>
                <a:cs typeface="Bitter"/>
                <a:sym typeface="Bitter"/>
              </a:rPr>
              <a:t>t-compute</a:t>
            </a:r>
            <a:endParaRPr>
              <a:latin typeface="Bitter"/>
              <a:ea typeface="Bitter"/>
              <a:cs typeface="Bitter"/>
              <a:sym typeface="Bitter"/>
            </a:endParaRPr>
          </a:p>
        </p:txBody>
      </p:sp>
      <p:sp>
        <p:nvSpPr>
          <p:cNvPr id="387" name="Google Shape;387;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They are CUDA profilers provide you feedback about how to optimize CUDA programs </a:t>
            </a:r>
            <a:endParaRPr sz="2000">
              <a:latin typeface="Bitter"/>
              <a:ea typeface="Bitter"/>
              <a:cs typeface="Bitter"/>
              <a:sym typeface="Bitter"/>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nvprof ./lab3 in.png out.png</a:t>
            </a:r>
            <a:endParaRPr sz="16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-o &lt;FILE&gt;</a:t>
            </a:r>
            <a:r>
              <a:rPr lang="en" sz="1600">
                <a:latin typeface="Bitter"/>
                <a:ea typeface="Bitter"/>
                <a:cs typeface="Bitter"/>
                <a:sym typeface="Bitter"/>
              </a:rPr>
              <a:t> to save result to a file </a:t>
            </a:r>
            <a:endParaRPr sz="1600">
              <a:latin typeface="Bitter"/>
              <a:ea typeface="Bitter"/>
              <a:cs typeface="Bitter"/>
              <a:sym typeface="Bitter"/>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-i &lt;FILE&gt;</a:t>
            </a:r>
            <a:r>
              <a:rPr lang="en" sz="1600">
                <a:latin typeface="Bitter"/>
                <a:ea typeface="Bitter"/>
                <a:cs typeface="Bitter"/>
                <a:sym typeface="Bitter"/>
              </a:rPr>
              <a:t> to read result from a file</a:t>
            </a:r>
            <a:endParaRPr sz="1600">
              <a:latin typeface="Bitter"/>
              <a:ea typeface="Bitter"/>
              <a:cs typeface="Bitter"/>
              <a:sym typeface="Bitter"/>
            </a:endParaRPr>
          </a:p>
          <a:p>
            <a:pPr marL="457200" lvl="0"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hades: nvprof</a:t>
            </a:r>
            <a:endParaRPr sz="1600">
              <a:latin typeface="Bitter"/>
              <a:ea typeface="Bitter"/>
              <a:cs typeface="Bitter"/>
              <a:sym typeface="Bitter"/>
            </a:endParaRPr>
          </a:p>
          <a:p>
            <a:pPr marL="457200" lvl="0"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NCHC: nsight-compute (command: </a:t>
            </a:r>
            <a:r>
              <a:rPr lang="en" sz="1600">
                <a:highlight>
                  <a:srgbClr val="D9D9D9"/>
                </a:highlight>
                <a:latin typeface="Roboto Mono"/>
                <a:ea typeface="Roboto Mono"/>
                <a:cs typeface="Roboto Mono"/>
                <a:sym typeface="Roboto Mono"/>
              </a:rPr>
              <a:t>ncu</a:t>
            </a:r>
            <a:r>
              <a:rPr lang="en"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nvvp</a:t>
            </a:r>
            <a:endParaRPr/>
          </a:p>
        </p:txBody>
      </p:sp>
      <p:sp>
        <p:nvSpPr>
          <p:cNvPr id="393" name="Google Shape;39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Bitter"/>
              <a:buChar char="❖"/>
            </a:pPr>
            <a:r>
              <a:rPr lang="en" u="sng">
                <a:solidFill>
                  <a:schemeClr val="accent5"/>
                </a:solidFill>
                <a:latin typeface="Bitter"/>
                <a:ea typeface="Bitter"/>
                <a:cs typeface="Bitter"/>
                <a:sym typeface="Bitter"/>
                <a:hlinkClick r:id="rId3">
                  <a:extLst>
                    <a:ext uri="{A12FA001-AC4F-418D-AE19-62706E023703}">
                      <ahyp:hlinkClr xmlns:ahyp="http://schemas.microsoft.com/office/drawing/2018/hyperlinkcolor" val="tx"/>
                    </a:ext>
                  </a:extLst>
                </a:hlinkClick>
              </a:rPr>
              <a:t>nvvp-tutorial</a:t>
            </a:r>
            <a:endParaRPr>
              <a:solidFill>
                <a:schemeClr val="accent3"/>
              </a:solidFill>
              <a:latin typeface="Bitter"/>
              <a:ea typeface="Bitter"/>
              <a:cs typeface="Bitter"/>
              <a:sym typeface="Bitter"/>
            </a:endParaRPr>
          </a:p>
          <a:p>
            <a:pPr marL="457200" lvl="0" indent="-342900" algn="l" rtl="0">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GUI version of nvprof</a:t>
            </a:r>
            <a:endParaRPr>
              <a:solidFill>
                <a:schemeClr val="accent3"/>
              </a:solidFill>
              <a:latin typeface="Bitter"/>
              <a:ea typeface="Bitter"/>
              <a:cs typeface="Bitter"/>
              <a:sym typeface="Bitter"/>
            </a:endParaRPr>
          </a:p>
          <a:p>
            <a:pPr marL="457200" lvl="0" indent="-342900" algn="l" rtl="0">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Useful for the stream optimization</a:t>
            </a:r>
            <a:endParaRPr>
              <a:solidFill>
                <a:schemeClr val="accent3"/>
              </a:solidFill>
              <a:latin typeface="Bitter"/>
              <a:ea typeface="Bitter"/>
              <a:cs typeface="Bitter"/>
              <a:sym typeface="Bitter"/>
            </a:endParaRPr>
          </a:p>
          <a:p>
            <a:pPr marL="914400" lvl="1" indent="-317500" algn="l" rtl="0">
              <a:lnSpc>
                <a:spcPct val="115000"/>
              </a:lnSpc>
              <a:spcBef>
                <a:spcPts val="0"/>
              </a:spcBef>
              <a:spcAft>
                <a:spcPts val="0"/>
              </a:spcAft>
              <a:buClr>
                <a:schemeClr val="accent3"/>
              </a:buClr>
              <a:buSzPts val="1400"/>
              <a:buFont typeface="Bitter"/>
              <a:buChar char="➢"/>
            </a:pPr>
            <a:r>
              <a:rPr lang="en">
                <a:solidFill>
                  <a:schemeClr val="accent3"/>
                </a:solidFill>
                <a:latin typeface="Bitter"/>
                <a:ea typeface="Bitter"/>
                <a:cs typeface="Bitter"/>
                <a:sym typeface="Bitter"/>
              </a:rPr>
              <a:t>Timeline</a:t>
            </a:r>
            <a:endParaRPr>
              <a:solidFill>
                <a:schemeClr val="accent3"/>
              </a:solidFill>
              <a:latin typeface="Bitter"/>
              <a:ea typeface="Bitter"/>
              <a:cs typeface="Bitter"/>
              <a:sym typeface="Bitter"/>
            </a:endParaRPr>
          </a:p>
          <a:p>
            <a:pPr marL="0" lvl="0" indent="0" algn="l" rtl="0">
              <a:lnSpc>
                <a:spcPct val="115000"/>
              </a:lnSpc>
              <a:spcBef>
                <a:spcPts val="1600"/>
              </a:spcBef>
              <a:spcAft>
                <a:spcPts val="1600"/>
              </a:spcAft>
              <a:buSzPts val="1800"/>
              <a:buNone/>
            </a:pPr>
            <a:endParaRPr>
              <a:solidFill>
                <a:schemeClr val="accent3"/>
              </a:solidFill>
              <a:latin typeface="Bitter"/>
              <a:ea typeface="Bitter"/>
              <a:cs typeface="Bitter"/>
              <a:sym typeface="Bitter"/>
            </a:endParaRPr>
          </a:p>
        </p:txBody>
      </p:sp>
      <p:pic>
        <p:nvPicPr>
          <p:cNvPr id="394" name="Google Shape;394;p65"/>
          <p:cNvPicPr preferRelativeResize="0"/>
          <p:nvPr/>
        </p:nvPicPr>
        <p:blipFill rotWithShape="1">
          <a:blip r:embed="rId4">
            <a:alphaModFix/>
          </a:blip>
          <a:srcRect/>
          <a:stretch/>
        </p:blipFill>
        <p:spPr>
          <a:xfrm>
            <a:off x="98150" y="2648850"/>
            <a:ext cx="4261275" cy="1583675"/>
          </a:xfrm>
          <a:prstGeom prst="rect">
            <a:avLst/>
          </a:prstGeom>
          <a:noFill/>
          <a:ln>
            <a:noFill/>
          </a:ln>
        </p:spPr>
      </p:pic>
      <p:pic>
        <p:nvPicPr>
          <p:cNvPr id="395" name="Google Shape;395;p65"/>
          <p:cNvPicPr preferRelativeResize="0"/>
          <p:nvPr/>
        </p:nvPicPr>
        <p:blipFill rotWithShape="1">
          <a:blip r:embed="rId5">
            <a:alphaModFix/>
          </a:blip>
          <a:srcRect/>
          <a:stretch/>
        </p:blipFill>
        <p:spPr>
          <a:xfrm>
            <a:off x="4482550" y="2648849"/>
            <a:ext cx="4612408" cy="1583675"/>
          </a:xfrm>
          <a:prstGeom prst="rect">
            <a:avLst/>
          </a:prstGeom>
          <a:noFill/>
          <a:ln>
            <a:noFill/>
          </a:ln>
        </p:spPr>
      </p:pic>
      <p:sp>
        <p:nvSpPr>
          <p:cNvPr id="396" name="Google Shape;396;p65"/>
          <p:cNvSpPr txBox="1"/>
          <p:nvPr/>
        </p:nvSpPr>
        <p:spPr>
          <a:xfrm>
            <a:off x="2046200" y="4372675"/>
            <a:ext cx="5248500" cy="34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Merriweather Light"/>
                <a:ea typeface="Merriweather Light"/>
                <a:cs typeface="Merriweather Light"/>
                <a:sym typeface="Merriweather Light"/>
              </a:rPr>
              <a:t>nvvp is useful for checking the concurrency of stream</a:t>
            </a:r>
            <a:endParaRPr sz="1400" b="0" i="1" u="none" strike="noStrike" cap="none">
              <a:solidFill>
                <a:srgbClr val="000000"/>
              </a:solidFill>
              <a:latin typeface="Merriweather Light"/>
              <a:ea typeface="Merriweather Light"/>
              <a:cs typeface="Merriweather Light"/>
              <a:sym typeface="Merriweather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9"/>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Bitter"/>
                <a:ea typeface="Bitter"/>
                <a:cs typeface="Bitter"/>
                <a:sym typeface="Bitter"/>
              </a:rPr>
              <a:t>Platform Guide</a:t>
            </a:r>
            <a:endParaRPr>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6"/>
          <p:cNvSpPr txBox="1">
            <a:spLocks noGrp="1"/>
          </p:cNvSpPr>
          <p:nvPr>
            <p:ph type="ctrTitle"/>
          </p:nvPr>
        </p:nvSpPr>
        <p:spPr>
          <a:xfrm>
            <a:off x="510450" y="1585913"/>
            <a:ext cx="8123100" cy="11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lt1"/>
              </a:buClr>
              <a:buSzPts val="4800"/>
              <a:buNone/>
            </a:pPr>
            <a:r>
              <a:rPr lang="en">
                <a:latin typeface="Bitter"/>
                <a:ea typeface="Bitter"/>
                <a:cs typeface="Bitter"/>
                <a:sym typeface="Bitter"/>
              </a:rPr>
              <a:t>Lab3 Assignment</a:t>
            </a:r>
            <a:endParaRPr>
              <a:latin typeface="Bitter"/>
              <a:ea typeface="Bitter"/>
              <a:cs typeface="Bitter"/>
              <a:sym typeface="Bit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202729"/>
                </a:solidFill>
                <a:latin typeface="Bitter"/>
                <a:ea typeface="Bitter"/>
                <a:cs typeface="Bitter"/>
                <a:sym typeface="Bitter"/>
              </a:rPr>
              <a:t>Problem Description</a:t>
            </a:r>
            <a:endParaRPr sz="2800">
              <a:solidFill>
                <a:srgbClr val="202729"/>
              </a:solidFill>
              <a:latin typeface="Bitter"/>
              <a:ea typeface="Bitter"/>
              <a:cs typeface="Bitter"/>
              <a:sym typeface="Bitter"/>
            </a:endParaRPr>
          </a:p>
        </p:txBody>
      </p:sp>
      <p:sp>
        <p:nvSpPr>
          <p:cNvPr id="407" name="Google Shape;407;p67"/>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Edge Detection: Identifying points in a digital image at which the image brightness changes sharply</a:t>
            </a:r>
            <a:endParaRPr sz="2000">
              <a:latin typeface="Bitter"/>
              <a:ea typeface="Bitter"/>
              <a:cs typeface="Bitter"/>
              <a:sym typeface="Bitter"/>
            </a:endParaRPr>
          </a:p>
        </p:txBody>
      </p:sp>
      <p:pic>
        <p:nvPicPr>
          <p:cNvPr id="408" name="Google Shape;408;p67"/>
          <p:cNvPicPr preferRelativeResize="0"/>
          <p:nvPr/>
        </p:nvPicPr>
        <p:blipFill rotWithShape="1">
          <a:blip r:embed="rId3">
            <a:alphaModFix/>
          </a:blip>
          <a:srcRect/>
          <a:stretch/>
        </p:blipFill>
        <p:spPr>
          <a:xfrm>
            <a:off x="864524" y="2007212"/>
            <a:ext cx="3576706" cy="2368978"/>
          </a:xfrm>
          <a:prstGeom prst="rect">
            <a:avLst/>
          </a:prstGeom>
          <a:noFill/>
          <a:ln>
            <a:noFill/>
          </a:ln>
        </p:spPr>
      </p:pic>
      <p:pic>
        <p:nvPicPr>
          <p:cNvPr id="409" name="Google Shape;409;p67"/>
          <p:cNvPicPr preferRelativeResize="0"/>
          <p:nvPr/>
        </p:nvPicPr>
        <p:blipFill rotWithShape="1">
          <a:blip r:embed="rId4">
            <a:alphaModFix/>
          </a:blip>
          <a:srcRect/>
          <a:stretch/>
        </p:blipFill>
        <p:spPr>
          <a:xfrm>
            <a:off x="4789425" y="1985562"/>
            <a:ext cx="3642100" cy="2412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Sobel Operator</a:t>
            </a:r>
            <a:endParaRPr>
              <a:latin typeface="Bitter"/>
              <a:ea typeface="Bitter"/>
              <a:cs typeface="Bitter"/>
              <a:sym typeface="Bitter"/>
            </a:endParaRPr>
          </a:p>
        </p:txBody>
      </p:sp>
      <p:sp>
        <p:nvSpPr>
          <p:cNvPr id="415" name="Google Shape;415;p68"/>
          <p:cNvSpPr txBox="1">
            <a:spLocks noGrp="1"/>
          </p:cNvSpPr>
          <p:nvPr>
            <p:ph type="body" idx="1"/>
          </p:nvPr>
        </p:nvSpPr>
        <p:spPr>
          <a:xfrm>
            <a:off x="311700" y="1152475"/>
            <a:ext cx="8520600" cy="23772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Bitter"/>
              <a:buChar char="❖"/>
            </a:pPr>
            <a:r>
              <a:rPr lang="en" sz="2000">
                <a:latin typeface="Bitter"/>
                <a:ea typeface="Bitter"/>
                <a:cs typeface="Bitter"/>
                <a:sym typeface="Bitter"/>
              </a:rPr>
              <a:t>Used in image processing and computer vision, particularly within </a:t>
            </a:r>
            <a:r>
              <a:rPr lang="en" sz="2000" b="1">
                <a:latin typeface="Bitter"/>
                <a:ea typeface="Bitter"/>
                <a:cs typeface="Bitter"/>
                <a:sym typeface="Bitter"/>
              </a:rPr>
              <a:t>edge detection algorithms</a:t>
            </a:r>
            <a:r>
              <a:rPr lang="en" sz="2000">
                <a:latin typeface="Bitter"/>
                <a:ea typeface="Bitter"/>
                <a:cs typeface="Bitter"/>
                <a:sym typeface="Bitter"/>
              </a:rPr>
              <a:t>. </a:t>
            </a:r>
            <a:endParaRPr sz="2000">
              <a:latin typeface="Bitter"/>
              <a:ea typeface="Bitter"/>
              <a:cs typeface="Bitter"/>
              <a:sym typeface="Bitter"/>
            </a:endParaRPr>
          </a:p>
          <a:p>
            <a:pPr marL="457200" lvl="0" indent="-355600" algn="just" rtl="0">
              <a:lnSpc>
                <a:spcPct val="115000"/>
              </a:lnSpc>
              <a:spcBef>
                <a:spcPts val="0"/>
              </a:spcBef>
              <a:spcAft>
                <a:spcPts val="0"/>
              </a:spcAft>
              <a:buSzPts val="2000"/>
              <a:buFont typeface="Bitter"/>
              <a:buChar char="❖"/>
            </a:pPr>
            <a:r>
              <a:rPr lang="en" sz="2000">
                <a:latin typeface="Bitter"/>
                <a:ea typeface="Bitter"/>
                <a:cs typeface="Bitter"/>
                <a:sym typeface="Bitter"/>
              </a:rPr>
              <a:t>Uses two </a:t>
            </a:r>
            <a:r>
              <a:rPr lang="en" sz="2000" b="1">
                <a:latin typeface="Bitter"/>
                <a:ea typeface="Bitter"/>
                <a:cs typeface="Bitter"/>
                <a:sym typeface="Bitter"/>
              </a:rPr>
              <a:t>3x3 </a:t>
            </a:r>
            <a:r>
              <a:rPr lang="en" sz="2000" b="1">
                <a:solidFill>
                  <a:srgbClr val="FF0000"/>
                </a:solidFill>
                <a:latin typeface="Bitter"/>
                <a:ea typeface="Bitter"/>
                <a:cs typeface="Bitter"/>
                <a:sym typeface="Bitter"/>
              </a:rPr>
              <a:t>filter matrix gx, gy </a:t>
            </a:r>
            <a:r>
              <a:rPr lang="en" sz="2000">
                <a:latin typeface="Bitter"/>
                <a:ea typeface="Bitter"/>
                <a:cs typeface="Bitter"/>
                <a:sym typeface="Bitter"/>
              </a:rPr>
              <a:t>which are </a:t>
            </a:r>
            <a:r>
              <a:rPr lang="en" sz="2000" b="1">
                <a:latin typeface="Bitter"/>
                <a:ea typeface="Bitter"/>
                <a:cs typeface="Bitter"/>
                <a:sym typeface="Bitter"/>
              </a:rPr>
              <a:t>convolved with the original image</a:t>
            </a:r>
            <a:r>
              <a:rPr lang="en" sz="2000">
                <a:latin typeface="Bitter"/>
                <a:ea typeface="Bitter"/>
                <a:cs typeface="Bitter"/>
                <a:sym typeface="Bitter"/>
              </a:rPr>
              <a:t> to calculate approximations of the derivatives - </a:t>
            </a:r>
            <a:br>
              <a:rPr lang="en" sz="2000">
                <a:latin typeface="Bitter"/>
                <a:ea typeface="Bitter"/>
                <a:cs typeface="Bitter"/>
                <a:sym typeface="Bitter"/>
              </a:rPr>
            </a:br>
            <a:r>
              <a:rPr lang="en" sz="2000">
                <a:latin typeface="Bitter"/>
                <a:ea typeface="Bitter"/>
                <a:cs typeface="Bitter"/>
                <a:sym typeface="Bitter"/>
              </a:rPr>
              <a:t>one for horizontal changes, and one for vertical. </a:t>
            </a:r>
            <a:endParaRPr sz="2000">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In this lab, we use </a:t>
            </a:r>
            <a:r>
              <a:rPr lang="en" sz="2000" b="1">
                <a:latin typeface="Bitter"/>
                <a:ea typeface="Bitter"/>
                <a:cs typeface="Bitter"/>
                <a:sym typeface="Bitter"/>
              </a:rPr>
              <a:t>5x5 kernels</a:t>
            </a:r>
            <a:endParaRPr sz="2200" b="1">
              <a:latin typeface="Bitter"/>
              <a:ea typeface="Bitter"/>
              <a:cs typeface="Bitter"/>
              <a:sym typeface="Bitter"/>
            </a:endParaRPr>
          </a:p>
        </p:txBody>
      </p:sp>
      <p:pic>
        <p:nvPicPr>
          <p:cNvPr id="416" name="Google Shape;416;p68"/>
          <p:cNvPicPr preferRelativeResize="0"/>
          <p:nvPr/>
        </p:nvPicPr>
        <p:blipFill rotWithShape="1">
          <a:blip r:embed="rId3">
            <a:alphaModFix/>
          </a:blip>
          <a:srcRect/>
          <a:stretch/>
        </p:blipFill>
        <p:spPr>
          <a:xfrm>
            <a:off x="1145100" y="3647625"/>
            <a:ext cx="2664991" cy="1200317"/>
          </a:xfrm>
          <a:prstGeom prst="rect">
            <a:avLst/>
          </a:prstGeom>
          <a:noFill/>
          <a:ln>
            <a:noFill/>
          </a:ln>
        </p:spPr>
      </p:pic>
      <p:pic>
        <p:nvPicPr>
          <p:cNvPr id="417" name="Google Shape;417;p68"/>
          <p:cNvPicPr preferRelativeResize="0"/>
          <p:nvPr/>
        </p:nvPicPr>
        <p:blipFill rotWithShape="1">
          <a:blip r:embed="rId4">
            <a:alphaModFix/>
          </a:blip>
          <a:srcRect/>
          <a:stretch/>
        </p:blipFill>
        <p:spPr>
          <a:xfrm>
            <a:off x="4935250" y="3694025"/>
            <a:ext cx="2735050" cy="110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Iterate through the width and height of the image</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For each pixel, multiply the filter matrix with original image element-wisely and sum them up.</a:t>
            </a:r>
            <a:endParaRPr sz="1800">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latin typeface="Proxima Nova"/>
              <a:ea typeface="Proxima Nova"/>
              <a:cs typeface="Proxima Nova"/>
              <a:sym typeface="Proxima Nova"/>
            </a:endParaRPr>
          </a:p>
        </p:txBody>
      </p:sp>
      <p:sp>
        <p:nvSpPr>
          <p:cNvPr id="423" name="Google Shape;423;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Convolution Calculation</a:t>
            </a:r>
            <a:endParaRPr>
              <a:latin typeface="Bitter"/>
              <a:ea typeface="Bitter"/>
              <a:cs typeface="Bitter"/>
              <a:sym typeface="Bitter"/>
            </a:endParaRPr>
          </a:p>
        </p:txBody>
      </p:sp>
      <p:pic>
        <p:nvPicPr>
          <p:cNvPr id="424" name="Google Shape;424;p69"/>
          <p:cNvPicPr preferRelativeResize="0"/>
          <p:nvPr/>
        </p:nvPicPr>
        <p:blipFill>
          <a:blip r:embed="rId3">
            <a:alphaModFix/>
          </a:blip>
          <a:stretch>
            <a:fillRect/>
          </a:stretch>
        </p:blipFill>
        <p:spPr>
          <a:xfrm>
            <a:off x="2506150" y="2041525"/>
            <a:ext cx="3790950" cy="2596799"/>
          </a:xfrm>
          <a:prstGeom prst="rect">
            <a:avLst/>
          </a:prstGeom>
          <a:noFill/>
          <a:ln>
            <a:noFill/>
          </a:ln>
        </p:spPr>
      </p:pic>
      <p:sp>
        <p:nvSpPr>
          <p:cNvPr id="425" name="Google Shape;425;p69"/>
          <p:cNvSpPr txBox="1"/>
          <p:nvPr/>
        </p:nvSpPr>
        <p:spPr>
          <a:xfrm>
            <a:off x="311700" y="4604525"/>
            <a:ext cx="8520600" cy="4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999999"/>
                </a:solidFill>
                <a:latin typeface="Proxima Nova"/>
                <a:ea typeface="Proxima Nova"/>
                <a:cs typeface="Proxima Nova"/>
                <a:sym typeface="Proxima Nova"/>
              </a:rPr>
              <a:t>Credit: https://soubhihadri.medium.com/image-processing-best-practices-c-part-2-c0988b2d3e0c</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itter"/>
                <a:ea typeface="Bitter"/>
                <a:cs typeface="Bitter"/>
                <a:sym typeface="Bitter"/>
              </a:rPr>
              <a:t>Sample Result</a:t>
            </a:r>
            <a:endParaRPr>
              <a:latin typeface="Bitter"/>
              <a:ea typeface="Bitter"/>
              <a:cs typeface="Bitter"/>
              <a:sym typeface="Bitter"/>
            </a:endParaRPr>
          </a:p>
        </p:txBody>
      </p:sp>
      <p:pic>
        <p:nvPicPr>
          <p:cNvPr id="431" name="Google Shape;431;p70"/>
          <p:cNvPicPr preferRelativeResize="0"/>
          <p:nvPr/>
        </p:nvPicPr>
        <p:blipFill>
          <a:blip r:embed="rId3">
            <a:alphaModFix/>
          </a:blip>
          <a:stretch>
            <a:fillRect/>
          </a:stretch>
        </p:blipFill>
        <p:spPr>
          <a:xfrm>
            <a:off x="722800" y="1644974"/>
            <a:ext cx="3767404" cy="2511577"/>
          </a:xfrm>
          <a:prstGeom prst="rect">
            <a:avLst/>
          </a:prstGeom>
          <a:noFill/>
          <a:ln>
            <a:noFill/>
          </a:ln>
        </p:spPr>
      </p:pic>
      <p:pic>
        <p:nvPicPr>
          <p:cNvPr id="432" name="Google Shape;432;p70"/>
          <p:cNvPicPr preferRelativeResize="0"/>
          <p:nvPr/>
        </p:nvPicPr>
        <p:blipFill>
          <a:blip r:embed="rId4">
            <a:alphaModFix/>
          </a:blip>
          <a:stretch>
            <a:fillRect/>
          </a:stretch>
        </p:blipFill>
        <p:spPr>
          <a:xfrm>
            <a:off x="4723725" y="1644942"/>
            <a:ext cx="3767404" cy="2511609"/>
          </a:xfrm>
          <a:prstGeom prst="rect">
            <a:avLst/>
          </a:prstGeom>
          <a:noFill/>
          <a:ln>
            <a:noFill/>
          </a:ln>
        </p:spPr>
      </p:pic>
      <p:sp>
        <p:nvSpPr>
          <p:cNvPr id="433" name="Google Shape;433;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Preparation</a:t>
            </a:r>
            <a:endParaRPr>
              <a:latin typeface="Bitter"/>
              <a:ea typeface="Bitter"/>
              <a:cs typeface="Bitter"/>
              <a:sym typeface="Bitter"/>
            </a:endParaRPr>
          </a:p>
        </p:txBody>
      </p:sp>
      <p:sp>
        <p:nvSpPr>
          <p:cNvPr id="439" name="Google Shape;439;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TA provided CPU version, Makefile, and hint</a:t>
            </a:r>
            <a:endParaRPr sz="2000">
              <a:latin typeface="Courier New"/>
              <a:ea typeface="Courier New"/>
              <a:cs typeface="Courier New"/>
              <a:sym typeface="Courier New"/>
            </a:endParaRPr>
          </a:p>
          <a:p>
            <a:pPr marL="457200" lvl="0" indent="-355600" algn="l" rtl="0">
              <a:lnSpc>
                <a:spcPct val="115000"/>
              </a:lnSpc>
              <a:spcBef>
                <a:spcPts val="0"/>
              </a:spcBef>
              <a:spcAft>
                <a:spcPts val="0"/>
              </a:spcAft>
              <a:buSzPts val="2000"/>
              <a:buFont typeface="Courier New"/>
              <a:buChar char="❖"/>
            </a:pPr>
            <a:r>
              <a:rPr lang="en" sz="2000">
                <a:latin typeface="Bitter"/>
                <a:ea typeface="Bitter"/>
                <a:cs typeface="Bitter"/>
                <a:sym typeface="Bitter"/>
              </a:rPr>
              <a:t>Files are located at</a:t>
            </a:r>
            <a:r>
              <a:rPr lang="en" sz="2000">
                <a:latin typeface="Courier New"/>
                <a:ea typeface="Courier New"/>
                <a:cs typeface="Courier New"/>
                <a:sym typeface="Courier New"/>
              </a:rPr>
              <a:t> /home/pp23/share/lab3</a:t>
            </a:r>
            <a:endParaRPr sz="2000">
              <a:latin typeface="Courier New"/>
              <a:ea typeface="Courier New"/>
              <a:cs typeface="Courier New"/>
              <a:sym typeface="Courier New"/>
            </a:endParaRPr>
          </a:p>
          <a:p>
            <a:pPr marL="457200" marR="0" lvl="0" indent="-355600" algn="l" rtl="0">
              <a:lnSpc>
                <a:spcPct val="115000"/>
              </a:lnSpc>
              <a:spcBef>
                <a:spcPts val="0"/>
              </a:spcBef>
              <a:spcAft>
                <a:spcPts val="0"/>
              </a:spcAft>
              <a:buSzPts val="2000"/>
              <a:buChar char="❖"/>
            </a:pPr>
            <a:r>
              <a:rPr lang="en" sz="2000">
                <a:latin typeface="Bitter"/>
                <a:ea typeface="Bitter"/>
                <a:cs typeface="Bitter"/>
                <a:sym typeface="Bitter"/>
              </a:rPr>
              <a:t>Please do not copy the testcases</a:t>
            </a:r>
            <a:endParaRPr sz="2000">
              <a:latin typeface="Bitter"/>
              <a:ea typeface="Bitter"/>
              <a:cs typeface="Bitter"/>
              <a:sym typeface="Bitter"/>
            </a:endParaRPr>
          </a:p>
          <a:p>
            <a:pPr marL="457200" lvl="0" indent="-355600" algn="l" rtl="0">
              <a:lnSpc>
                <a:spcPct val="115000"/>
              </a:lnSpc>
              <a:spcBef>
                <a:spcPts val="0"/>
              </a:spcBef>
              <a:spcAft>
                <a:spcPts val="0"/>
              </a:spcAft>
              <a:buSzPts val="2000"/>
              <a:buChar char="❖"/>
            </a:pPr>
            <a:r>
              <a:rPr lang="en" sz="2000">
                <a:latin typeface="Courier New"/>
                <a:ea typeface="Courier New"/>
                <a:cs typeface="Courier New"/>
                <a:sym typeface="Courier New"/>
              </a:rPr>
              <a:t>lab3.cu</a:t>
            </a:r>
            <a:r>
              <a:rPr lang="en" sz="2000"/>
              <a:t> </a:t>
            </a:r>
            <a:r>
              <a:rPr lang="en" sz="2000">
                <a:latin typeface="Bitter"/>
                <a:ea typeface="Bitter"/>
                <a:cs typeface="Bitter"/>
                <a:sym typeface="Bitter"/>
              </a:rPr>
              <a:t>is cpu version(you need to rewrite it with cuda!)</a:t>
            </a:r>
            <a:endParaRPr sz="2000">
              <a:latin typeface="Bitter"/>
              <a:ea typeface="Bitter"/>
              <a:cs typeface="Bitter"/>
              <a:sym typeface="Bitter"/>
            </a:endParaRPr>
          </a:p>
          <a:p>
            <a:pPr marL="457200" lvl="0" indent="-355600" algn="l" rtl="0">
              <a:lnSpc>
                <a:spcPct val="115000"/>
              </a:lnSpc>
              <a:spcBef>
                <a:spcPts val="0"/>
              </a:spcBef>
              <a:spcAft>
                <a:spcPts val="0"/>
              </a:spcAft>
              <a:buSzPts val="2000"/>
              <a:buChar char="❖"/>
            </a:pPr>
            <a:r>
              <a:rPr lang="en" sz="2000">
                <a:latin typeface="Bitter"/>
                <a:ea typeface="Bitter"/>
                <a:cs typeface="Bitter"/>
                <a:sym typeface="Bitter"/>
              </a:rPr>
              <a:t>Follow hints if you have no idea about how to rewrite</a:t>
            </a:r>
            <a:endParaRPr sz="2000">
              <a:latin typeface="Bitter"/>
              <a:ea typeface="Bitter"/>
              <a:cs typeface="Bitter"/>
              <a:sym typeface="Bit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itter"/>
                <a:ea typeface="Bitter"/>
                <a:cs typeface="Bitter"/>
                <a:sym typeface="Bitter"/>
              </a:rPr>
              <a:t>How to run</a:t>
            </a:r>
            <a:endParaRPr>
              <a:latin typeface="Bitter"/>
              <a:ea typeface="Bitter"/>
              <a:cs typeface="Bitter"/>
              <a:sym typeface="Bitter"/>
            </a:endParaRPr>
          </a:p>
        </p:txBody>
      </p:sp>
      <p:sp>
        <p:nvSpPr>
          <p:cNvPr id="445" name="Google Shape;445;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Bitter"/>
              <a:buChar char="❖"/>
            </a:pPr>
            <a:r>
              <a:rPr lang="en" sz="2000">
                <a:latin typeface="Bitter"/>
                <a:ea typeface="Bitter"/>
                <a:cs typeface="Bitter"/>
                <a:sym typeface="Bitter"/>
              </a:rPr>
              <a:t>hades02</a:t>
            </a:r>
            <a:endParaRPr sz="2000">
              <a:latin typeface="Bitter"/>
              <a:ea typeface="Bitter"/>
              <a:cs typeface="Bitter"/>
              <a:sym typeface="Bitter"/>
            </a:endParaRPr>
          </a:p>
          <a:p>
            <a:pPr marL="914400" lvl="1" indent="-330200" algn="l" rtl="0">
              <a:spcBef>
                <a:spcPts val="0"/>
              </a:spcBef>
              <a:spcAft>
                <a:spcPts val="0"/>
              </a:spcAft>
              <a:buSzPts val="1600"/>
              <a:buFont typeface="Courier New"/>
              <a:buChar char="➢"/>
            </a:pPr>
            <a:r>
              <a:rPr lang="en" sz="1600">
                <a:latin typeface="Courier New"/>
                <a:ea typeface="Courier New"/>
                <a:cs typeface="Courier New"/>
                <a:sym typeface="Courier New"/>
              </a:rPr>
              <a:t>./lab3 &lt;input&gt; &lt;output&gt;</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en" sz="1600">
                <a:latin typeface="Courier New"/>
                <a:ea typeface="Courier New"/>
                <a:cs typeface="Courier New"/>
                <a:sym typeface="Courier New"/>
              </a:rPr>
              <a:t>CUDA_VISIBLE_DEVICES=0 ./lab3 &lt;input&gt; &lt;output&gt;</a:t>
            </a:r>
            <a:endParaRPr sz="1600">
              <a:latin typeface="Courier New"/>
              <a:ea typeface="Courier New"/>
              <a:cs typeface="Courier New"/>
              <a:sym typeface="Courier New"/>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hades[03-07]</a:t>
            </a:r>
            <a:endParaRPr sz="2000">
              <a:latin typeface="Bitter"/>
              <a:ea typeface="Bitter"/>
              <a:cs typeface="Bitter"/>
              <a:sym typeface="Bitter"/>
            </a:endParaRPr>
          </a:p>
          <a:p>
            <a:pPr marL="914400" lvl="1" indent="-330200" algn="l" rtl="0">
              <a:spcBef>
                <a:spcPts val="0"/>
              </a:spcBef>
              <a:spcAft>
                <a:spcPts val="0"/>
              </a:spcAft>
              <a:buSzPts val="1600"/>
              <a:buFont typeface="Courier New"/>
              <a:buChar char="➢"/>
            </a:pPr>
            <a:r>
              <a:rPr lang="en" sz="1600">
                <a:latin typeface="Courier New"/>
                <a:ea typeface="Courier New"/>
                <a:cs typeface="Courier New"/>
                <a:sym typeface="Courier New"/>
              </a:rPr>
              <a:t>srun -n 1 --gres=gpu:1 ./lab3 &lt;input&gt; &lt;output&gt;</a:t>
            </a: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t>Check the correctness</a:t>
            </a:r>
            <a:endParaRPr>
              <a:latin typeface="Bitter"/>
              <a:ea typeface="Bitter"/>
              <a:cs typeface="Bitter"/>
              <a:sym typeface="Bitter"/>
            </a:endParaRPr>
          </a:p>
        </p:txBody>
      </p:sp>
      <p:sp>
        <p:nvSpPr>
          <p:cNvPr id="451" name="Google Shape;451;p73"/>
          <p:cNvSpPr txBox="1">
            <a:spLocks noGrp="1"/>
          </p:cNvSpPr>
          <p:nvPr>
            <p:ph type="body" idx="1"/>
          </p:nvPr>
        </p:nvSpPr>
        <p:spPr>
          <a:xfrm>
            <a:off x="0" y="1166575"/>
            <a:ext cx="9144000" cy="3782100"/>
          </a:xfrm>
          <a:prstGeom prst="rect">
            <a:avLst/>
          </a:prstGeom>
          <a:noFill/>
          <a:ln>
            <a:noFill/>
          </a:ln>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latin typeface="Courier New"/>
                <a:ea typeface="Courier New"/>
                <a:cs typeface="Courier New"/>
                <a:sym typeface="Courier New"/>
              </a:rPr>
              <a:t>png-diff &lt;result_file&gt; &lt;answer_file&gt;</a:t>
            </a:r>
            <a:endParaRPr/>
          </a:p>
          <a:p>
            <a:pPr marL="914400" lvl="1" indent="-355600" algn="l" rtl="0">
              <a:spcBef>
                <a:spcPts val="600"/>
              </a:spcBef>
              <a:spcAft>
                <a:spcPts val="0"/>
              </a:spcAft>
              <a:buSzPts val="2000"/>
              <a:buFont typeface="Noto Sans Symbols"/>
              <a:buChar char="⮚"/>
            </a:pPr>
            <a:r>
              <a:rPr lang="en" sz="1800">
                <a:latin typeface="Bitter"/>
                <a:ea typeface="Bitter"/>
                <a:cs typeface="Bitter"/>
                <a:sym typeface="Bitter"/>
              </a:rPr>
              <a:t>It verifies the correctness of your output result</a:t>
            </a:r>
            <a:endParaRPr/>
          </a:p>
          <a:p>
            <a:pPr marL="914400" lvl="1" indent="-355600" algn="l" rtl="0">
              <a:spcBef>
                <a:spcPts val="600"/>
              </a:spcBef>
              <a:spcAft>
                <a:spcPts val="0"/>
              </a:spcAft>
              <a:buSzPts val="2000"/>
              <a:buFont typeface="Noto Sans Symbols"/>
              <a:buChar char="⮚"/>
            </a:pPr>
            <a:r>
              <a:rPr lang="en" sz="1800">
                <a:latin typeface="Courier New"/>
                <a:ea typeface="Courier New"/>
                <a:cs typeface="Courier New"/>
                <a:sym typeface="Courier New"/>
              </a:rPr>
              <a:t>result_file</a:t>
            </a:r>
            <a:r>
              <a:rPr lang="en" sz="1800">
                <a:latin typeface="Bitter"/>
                <a:ea typeface="Bitter"/>
                <a:cs typeface="Bitter"/>
                <a:sym typeface="Bitter"/>
              </a:rPr>
              <a:t>   is the output file from your CUDA program.</a:t>
            </a:r>
            <a:endParaRPr/>
          </a:p>
          <a:p>
            <a:pPr marL="914400" lvl="1" indent="-355600" algn="l" rtl="0">
              <a:spcBef>
                <a:spcPts val="600"/>
              </a:spcBef>
              <a:spcAft>
                <a:spcPts val="0"/>
              </a:spcAft>
              <a:buSzPts val="2000"/>
              <a:buFont typeface="Noto Sans Symbols"/>
              <a:buChar char="⮚"/>
            </a:pPr>
            <a:r>
              <a:rPr lang="en" sz="1800">
                <a:latin typeface="Courier New"/>
                <a:ea typeface="Courier New"/>
                <a:cs typeface="Courier New"/>
                <a:sym typeface="Courier New"/>
              </a:rPr>
              <a:t>answer_file </a:t>
            </a:r>
            <a:r>
              <a:rPr lang="en" sz="1800">
                <a:latin typeface="Bitter"/>
                <a:ea typeface="Bitter"/>
                <a:cs typeface="Bitter"/>
                <a:sym typeface="Bitter"/>
              </a:rPr>
              <a:t>is the provided file for correctness checking. </a:t>
            </a:r>
            <a:endParaRPr/>
          </a:p>
          <a:p>
            <a:pPr marL="1371600" lvl="2" indent="-355600" algn="l" rtl="0">
              <a:spcBef>
                <a:spcPts val="600"/>
              </a:spcBef>
              <a:spcAft>
                <a:spcPts val="0"/>
              </a:spcAft>
              <a:buSzPts val="2000"/>
              <a:buFont typeface="Noto Sans Symbols"/>
              <a:buChar char="■"/>
            </a:pPr>
            <a:r>
              <a:rPr lang="en" sz="1600">
                <a:latin typeface="Bitter"/>
                <a:ea typeface="Bitter"/>
                <a:cs typeface="Bitter"/>
                <a:sym typeface="Bitter"/>
              </a:rPr>
              <a:t>If your input_file is  “</a:t>
            </a:r>
            <a:r>
              <a:rPr lang="en" sz="1600">
                <a:latin typeface="Courier New"/>
                <a:ea typeface="Courier New"/>
                <a:cs typeface="Courier New"/>
                <a:sym typeface="Courier New"/>
              </a:rPr>
              <a:t>/home/pp23/share/lab3/testcases/candy.png</a:t>
            </a:r>
            <a:r>
              <a:rPr lang="en" sz="1600">
                <a:latin typeface="Bitter"/>
                <a:ea typeface="Bitter"/>
                <a:cs typeface="Bitter"/>
                <a:sym typeface="Bitter"/>
              </a:rPr>
              <a:t>” , </a:t>
            </a:r>
            <a:br>
              <a:rPr lang="en" sz="1600">
                <a:latin typeface="Bitter"/>
                <a:ea typeface="Bitter"/>
                <a:cs typeface="Bitter"/>
                <a:sym typeface="Bitter"/>
              </a:rPr>
            </a:br>
            <a:r>
              <a:rPr lang="en" sz="1600">
                <a:latin typeface="Bitter"/>
                <a:ea typeface="Bitter"/>
                <a:cs typeface="Bitter"/>
                <a:sym typeface="Bitter"/>
              </a:rPr>
              <a:t>your answer_file is “</a:t>
            </a:r>
            <a:r>
              <a:rPr lang="en" sz="1600">
                <a:latin typeface="Courier New"/>
                <a:ea typeface="Courier New"/>
                <a:cs typeface="Courier New"/>
                <a:sym typeface="Courier New"/>
              </a:rPr>
              <a:t>/home/pp23/share/lab3/testcases/candy.out.png</a:t>
            </a:r>
            <a:r>
              <a:rPr lang="en" sz="1600">
                <a:latin typeface="Bitter"/>
                <a:ea typeface="Bitter"/>
                <a:cs typeface="Bitter"/>
                <a:sym typeface="Bitter"/>
              </a:rPr>
              <a:t>” </a:t>
            </a:r>
            <a:endParaRPr/>
          </a:p>
          <a:p>
            <a:pPr marL="914400" lvl="0" indent="0" algn="l" rtl="0">
              <a:spcBef>
                <a:spcPts val="600"/>
              </a:spcBef>
              <a:spcAft>
                <a:spcPts val="0"/>
              </a:spcAft>
              <a:buNone/>
            </a:pPr>
            <a:endParaRPr sz="1800">
              <a:latin typeface="Bitter"/>
              <a:ea typeface="Bitter"/>
              <a:cs typeface="Bitter"/>
              <a:sym typeface="Bitter"/>
            </a:endParaRPr>
          </a:p>
          <a:p>
            <a:pPr marL="914400" lvl="1" indent="-355600" algn="l" rtl="0">
              <a:spcBef>
                <a:spcPts val="600"/>
              </a:spcBef>
              <a:spcAft>
                <a:spcPts val="0"/>
              </a:spcAft>
              <a:buSzPts val="2000"/>
              <a:buFont typeface="Noto Sans Symbols"/>
              <a:buChar char="⮚"/>
            </a:pPr>
            <a:r>
              <a:rPr lang="en" sz="1800">
                <a:latin typeface="Bitter"/>
                <a:ea typeface="Bitter"/>
                <a:cs typeface="Bitter"/>
                <a:sym typeface="Bitter"/>
              </a:rPr>
              <a:t>Your code is correct if you see </a:t>
            </a:r>
            <a:r>
              <a:rPr lang="en" sz="1800">
                <a:latin typeface="Courier New"/>
                <a:ea typeface="Courier New"/>
                <a:cs typeface="Courier New"/>
                <a:sym typeface="Courier New"/>
              </a:rPr>
              <a:t>“ok, 100.00%”</a:t>
            </a:r>
            <a:endParaRPr>
              <a:latin typeface="Courier New"/>
              <a:ea typeface="Courier New"/>
              <a:cs typeface="Courier New"/>
              <a:sym typeface="Courier New"/>
            </a:endParaRPr>
          </a:p>
        </p:txBody>
      </p:sp>
      <p:pic>
        <p:nvPicPr>
          <p:cNvPr id="452" name="Google Shape;452;p73"/>
          <p:cNvPicPr preferRelativeResize="0"/>
          <p:nvPr/>
        </p:nvPicPr>
        <p:blipFill rotWithShape="1">
          <a:blip r:embed="rId3">
            <a:alphaModFix/>
          </a:blip>
          <a:srcRect/>
          <a:stretch/>
        </p:blipFill>
        <p:spPr>
          <a:xfrm>
            <a:off x="2014525" y="3658425"/>
            <a:ext cx="5114925" cy="342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t>Hints</a:t>
            </a:r>
            <a:endParaRPr/>
          </a:p>
        </p:txBody>
      </p:sp>
      <p:sp>
        <p:nvSpPr>
          <p:cNvPr id="458" name="Google Shape;458;p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Bitter"/>
              <a:buChar char="❖"/>
            </a:pPr>
            <a:r>
              <a:rPr lang="en" sz="2000">
                <a:latin typeface="Bitter"/>
                <a:ea typeface="Bitter"/>
                <a:cs typeface="Bitter"/>
                <a:sym typeface="Bitter"/>
              </a:rPr>
              <a:t>Malloc memory on GPU</a:t>
            </a:r>
            <a:endParaRPr sz="2000">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Copy the original image to GPU</a:t>
            </a:r>
            <a:endParaRPr sz="2000">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Put filter matrix on device memory (or declare it on device)</a:t>
            </a:r>
            <a:endParaRPr sz="2000">
              <a:latin typeface="Bitter"/>
              <a:ea typeface="Bitter"/>
              <a:cs typeface="Bitter"/>
              <a:sym typeface="Bitter"/>
            </a:endParaRPr>
          </a:p>
          <a:p>
            <a:pPr marL="457200" lvl="0" indent="-355600" algn="l" rtl="0">
              <a:spcBef>
                <a:spcPts val="0"/>
              </a:spcBef>
              <a:spcAft>
                <a:spcPts val="0"/>
              </a:spcAft>
              <a:buClr>
                <a:srgbClr val="D9D9D9"/>
              </a:buClr>
              <a:buSzPts val="2000"/>
              <a:buFont typeface="Bitter"/>
              <a:buChar char="❖"/>
            </a:pPr>
            <a:r>
              <a:rPr lang="en" sz="2000">
                <a:solidFill>
                  <a:srgbClr val="D9D9D9"/>
                </a:solidFill>
                <a:latin typeface="Bitter"/>
                <a:ea typeface="Bitter"/>
                <a:cs typeface="Bitter"/>
                <a:sym typeface="Bitter"/>
              </a:rPr>
              <a:t>Copy filter matrix to shared memory</a:t>
            </a:r>
            <a:br>
              <a:rPr lang="en" sz="2000">
                <a:solidFill>
                  <a:srgbClr val="D9D9D9"/>
                </a:solidFill>
                <a:latin typeface="Bitter"/>
                <a:ea typeface="Bitter"/>
                <a:cs typeface="Bitter"/>
                <a:sym typeface="Bitter"/>
              </a:rPr>
            </a:br>
            <a:r>
              <a:rPr lang="en" sz="2000">
                <a:solidFill>
                  <a:srgbClr val="D9D9D9"/>
                </a:solidFill>
                <a:latin typeface="Bitter"/>
                <a:ea typeface="Bitter"/>
                <a:cs typeface="Bitter"/>
                <a:sym typeface="Bitter"/>
              </a:rPr>
              <a:t>(don’t let only one thread do it)</a:t>
            </a:r>
            <a:endParaRPr sz="2000">
              <a:solidFill>
                <a:srgbClr val="D9D9D9"/>
              </a:solidFill>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Parallelize the sobel computing</a:t>
            </a:r>
            <a:endParaRPr sz="2000">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Copy the results from device to host</a:t>
            </a:r>
            <a:endParaRPr sz="2000">
              <a:latin typeface="Bitter"/>
              <a:ea typeface="Bitter"/>
              <a:cs typeface="Bitter"/>
              <a:sym typeface="Bitter"/>
            </a:endParaRPr>
          </a:p>
          <a:p>
            <a:pPr marL="457200" lvl="0" indent="-355600" algn="l" rtl="0">
              <a:spcBef>
                <a:spcPts val="0"/>
              </a:spcBef>
              <a:spcAft>
                <a:spcPts val="0"/>
              </a:spcAft>
              <a:buSzPts val="2000"/>
              <a:buFont typeface="Bitter"/>
              <a:buChar char="❖"/>
            </a:pPr>
            <a:r>
              <a:rPr lang="en" sz="2000">
                <a:latin typeface="Bitter"/>
                <a:ea typeface="Bitter"/>
                <a:cs typeface="Bitter"/>
                <a:sym typeface="Bitter"/>
              </a:rPr>
              <a:t>Free unused address</a:t>
            </a:r>
            <a:endParaRPr sz="2000">
              <a:latin typeface="Bitter"/>
              <a:ea typeface="Bitter"/>
              <a:cs typeface="Bitter"/>
              <a:sym typeface="Bit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Submission</a:t>
            </a:r>
            <a:endParaRPr>
              <a:latin typeface="Bitter"/>
              <a:ea typeface="Bitter"/>
              <a:cs typeface="Bitter"/>
              <a:sym typeface="Bitter"/>
            </a:endParaRPr>
          </a:p>
        </p:txBody>
      </p:sp>
      <p:sp>
        <p:nvSpPr>
          <p:cNvPr id="464" name="Google Shape;464;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Font typeface="Bitter"/>
              <a:buChar char="●"/>
            </a:pPr>
            <a:r>
              <a:rPr lang="en" sz="1900">
                <a:latin typeface="Bitter"/>
                <a:ea typeface="Bitter"/>
                <a:cs typeface="Bitter"/>
                <a:sym typeface="Bitter"/>
              </a:rPr>
              <a:t>Judge will execute your code with single process, single GPU</a:t>
            </a:r>
            <a:endParaRPr sz="1900">
              <a:latin typeface="Bitter"/>
              <a:ea typeface="Bitter"/>
              <a:cs typeface="Bitter"/>
              <a:sym typeface="Bitter"/>
            </a:endParaRPr>
          </a:p>
          <a:p>
            <a:pPr marL="457200" lvl="0" indent="-349250" algn="l" rtl="0">
              <a:lnSpc>
                <a:spcPct val="115000"/>
              </a:lnSpc>
              <a:spcBef>
                <a:spcPts val="0"/>
              </a:spcBef>
              <a:spcAft>
                <a:spcPts val="0"/>
              </a:spcAft>
              <a:buSzPts val="1900"/>
              <a:buFont typeface="Bitter"/>
              <a:buChar char="●"/>
            </a:pPr>
            <a:r>
              <a:rPr lang="en" sz="1900">
                <a:latin typeface="Bitter"/>
                <a:ea typeface="Bitter"/>
                <a:cs typeface="Bitter"/>
                <a:sym typeface="Bitter"/>
              </a:rPr>
              <a:t>Submit your code and Makefile (optional) to eeclass before</a:t>
            </a:r>
            <a:br>
              <a:rPr lang="en" sz="1900">
                <a:latin typeface="Bitter"/>
                <a:ea typeface="Bitter"/>
                <a:cs typeface="Bitter"/>
                <a:sym typeface="Bitter"/>
              </a:rPr>
            </a:br>
            <a:r>
              <a:rPr lang="en" sz="1900">
                <a:solidFill>
                  <a:srgbClr val="FF0000"/>
                </a:solidFill>
                <a:latin typeface="Bitter"/>
                <a:ea typeface="Bitter"/>
                <a:cs typeface="Bitter"/>
                <a:sym typeface="Bitter"/>
              </a:rPr>
              <a:t>11/16 23:59</a:t>
            </a:r>
            <a:endParaRPr sz="1900">
              <a:solidFill>
                <a:srgbClr val="FF0000"/>
              </a:solidFill>
              <a:latin typeface="Bitter"/>
              <a:ea typeface="Bitter"/>
              <a:cs typeface="Bitter"/>
              <a:sym typeface="Bitter"/>
            </a:endParaRPr>
          </a:p>
          <a:p>
            <a:pPr marL="457200" lvl="0" indent="-349250" algn="l" rtl="0">
              <a:lnSpc>
                <a:spcPct val="115000"/>
              </a:lnSpc>
              <a:spcBef>
                <a:spcPts val="0"/>
              </a:spcBef>
              <a:spcAft>
                <a:spcPts val="0"/>
              </a:spcAft>
              <a:buSzPts val="1900"/>
              <a:buFont typeface="Bitter"/>
              <a:buChar char="●"/>
            </a:pPr>
            <a:r>
              <a:rPr lang="en" sz="1900">
                <a:latin typeface="Bitter"/>
                <a:ea typeface="Bitter"/>
                <a:cs typeface="Bitter"/>
                <a:sym typeface="Bitter"/>
              </a:rPr>
              <a:t>Use lab3-judge</a:t>
            </a:r>
            <a:endParaRPr sz="1900">
              <a:latin typeface="Bitter"/>
              <a:ea typeface="Bitter"/>
              <a:cs typeface="Bitter"/>
              <a:sym typeface="Bitter"/>
            </a:endParaRPr>
          </a:p>
          <a:p>
            <a:pPr marL="457200" lvl="0" indent="-349250" algn="l" rtl="0">
              <a:lnSpc>
                <a:spcPct val="115000"/>
              </a:lnSpc>
              <a:spcBef>
                <a:spcPts val="0"/>
              </a:spcBef>
              <a:spcAft>
                <a:spcPts val="0"/>
              </a:spcAft>
              <a:buSzPts val="1900"/>
              <a:buFont typeface="Bitter"/>
              <a:buChar char="●"/>
            </a:pPr>
            <a:r>
              <a:rPr lang="en" sz="1900">
                <a:latin typeface="Bitter"/>
                <a:ea typeface="Bitter"/>
                <a:cs typeface="Bitter"/>
                <a:sym typeface="Bitter"/>
              </a:rPr>
              <a:t>Get started as soon as possible to avoid heavy queueing delay</a:t>
            </a:r>
            <a:endParaRPr sz="1900">
              <a:latin typeface="Bitter"/>
              <a:ea typeface="Bitter"/>
              <a:cs typeface="Bitter"/>
              <a:sym typeface="Bitter"/>
            </a:endParaRPr>
          </a:p>
          <a:p>
            <a:pPr marL="457200" lvl="0" indent="-349250" algn="l" rtl="0">
              <a:spcBef>
                <a:spcPts val="0"/>
              </a:spcBef>
              <a:spcAft>
                <a:spcPts val="0"/>
              </a:spcAft>
              <a:buSzPts val="1900"/>
              <a:buFont typeface="Bitter"/>
              <a:buChar char="●"/>
            </a:pPr>
            <a:r>
              <a:rPr lang="en" sz="2000">
                <a:latin typeface="Bitter"/>
                <a:ea typeface="Bitter"/>
                <a:cs typeface="Bitter"/>
                <a:sym typeface="Bitter"/>
              </a:rPr>
              <a:t>Try to </a:t>
            </a:r>
            <a:r>
              <a:rPr lang="en" sz="2000">
                <a:solidFill>
                  <a:srgbClr val="FF9900"/>
                </a:solidFill>
                <a:latin typeface="Bitter"/>
                <a:ea typeface="Bitter"/>
                <a:cs typeface="Bitter"/>
                <a:sym typeface="Bitter"/>
              </a:rPr>
              <a:t>write your code on NCHC</a:t>
            </a:r>
            <a:r>
              <a:rPr lang="en" sz="2000">
                <a:latin typeface="Bitter"/>
                <a:ea typeface="Bitter"/>
                <a:cs typeface="Bitter"/>
                <a:sym typeface="Bitter"/>
              </a:rPr>
              <a:t>, and perform </a:t>
            </a:r>
            <a:r>
              <a:rPr lang="en" sz="2000">
                <a:solidFill>
                  <a:srgbClr val="FF9900"/>
                </a:solidFill>
                <a:latin typeface="Bitter"/>
                <a:ea typeface="Bitter"/>
                <a:cs typeface="Bitter"/>
                <a:sym typeface="Bitter"/>
              </a:rPr>
              <a:t>fine tune on Hades</a:t>
            </a:r>
            <a:r>
              <a:rPr lang="en" sz="2000">
                <a:latin typeface="Bitter"/>
                <a:ea typeface="Bitter"/>
                <a:cs typeface="Bitter"/>
                <a:sym typeface="Bitter"/>
              </a:rPr>
              <a:t> </a:t>
            </a:r>
            <a:endParaRPr sz="1900">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itter"/>
                <a:ea typeface="Bitter"/>
                <a:cs typeface="Bitter"/>
                <a:sym typeface="Bitter"/>
              </a:rPr>
              <a:t>The GPU Cluster</a:t>
            </a:r>
            <a:endParaRPr>
              <a:latin typeface="Bitter"/>
              <a:ea typeface="Bitter"/>
              <a:cs typeface="Bitter"/>
              <a:sym typeface="Bitter"/>
            </a:endParaRPr>
          </a:p>
        </p:txBody>
      </p:sp>
      <p:sp>
        <p:nvSpPr>
          <p:cNvPr id="172" name="Google Shape;17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Bitter"/>
              <a:buChar char="❖"/>
            </a:pPr>
            <a:r>
              <a:rPr lang="en">
                <a:latin typeface="Bitter"/>
                <a:ea typeface="Bitter"/>
                <a:cs typeface="Bitter"/>
                <a:sym typeface="Bitter"/>
              </a:rPr>
              <a:t>Host: hades.cs.nthu.edu.tw</a:t>
            </a:r>
            <a:endParaRPr>
              <a:latin typeface="Bitter"/>
              <a:ea typeface="Bitter"/>
              <a:cs typeface="Bitter"/>
              <a:sym typeface="Bitter"/>
            </a:endParaRPr>
          </a:p>
          <a:p>
            <a:pPr marL="457200" lvl="0" indent="-342900" algn="l" rtl="0">
              <a:spcBef>
                <a:spcPts val="0"/>
              </a:spcBef>
              <a:spcAft>
                <a:spcPts val="0"/>
              </a:spcAft>
              <a:buSzPts val="1800"/>
              <a:buFont typeface="Bitter"/>
              <a:buChar char="❖"/>
            </a:pPr>
            <a:r>
              <a:rPr lang="en">
                <a:latin typeface="Bitter"/>
                <a:ea typeface="Bitter"/>
                <a:cs typeface="Bitter"/>
                <a:sym typeface="Bitter"/>
              </a:rPr>
              <a:t>Account: same as apollo</a:t>
            </a:r>
            <a:endParaRPr>
              <a:latin typeface="Bitter"/>
              <a:ea typeface="Bitter"/>
              <a:cs typeface="Bitter"/>
              <a:sym typeface="Bitter"/>
            </a:endParaRPr>
          </a:p>
          <a:p>
            <a:pPr marL="457200" lvl="0" indent="-342900" algn="l" rtl="0">
              <a:spcBef>
                <a:spcPts val="0"/>
              </a:spcBef>
              <a:spcAft>
                <a:spcPts val="0"/>
              </a:spcAft>
              <a:buSzPts val="1800"/>
              <a:buFont typeface="Bitter"/>
              <a:buChar char="❖"/>
            </a:pPr>
            <a:r>
              <a:rPr lang="en">
                <a:latin typeface="Bitter"/>
                <a:ea typeface="Bitter"/>
                <a:cs typeface="Bitter"/>
                <a:sym typeface="Bitter"/>
              </a:rPr>
              <a:t>Password: same as apollo</a:t>
            </a:r>
            <a:endParaRPr>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1"/>
          <p:cNvSpPr/>
          <p:nvPr/>
        </p:nvSpPr>
        <p:spPr>
          <a:xfrm>
            <a:off x="5385325" y="1501748"/>
            <a:ext cx="1332300" cy="110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1">
                <a:solidFill>
                  <a:schemeClr val="dk1"/>
                </a:solidFill>
                <a:latin typeface="Bitter"/>
                <a:ea typeface="Bitter"/>
                <a:cs typeface="Bitter"/>
                <a:sym typeface="Bitter"/>
              </a:rPr>
              <a:t>ssh </a:t>
            </a:r>
            <a:endParaRPr sz="1800" b="1">
              <a:solidFill>
                <a:schemeClr val="dk1"/>
              </a:solidFill>
              <a:latin typeface="Bitter"/>
              <a:ea typeface="Bitter"/>
              <a:cs typeface="Bitter"/>
              <a:sym typeface="Bitter"/>
            </a:endParaRPr>
          </a:p>
          <a:p>
            <a:pPr marL="0" marR="0" lvl="0" indent="0" algn="ctr" rtl="0">
              <a:spcBef>
                <a:spcPts val="0"/>
              </a:spcBef>
              <a:spcAft>
                <a:spcPts val="0"/>
              </a:spcAft>
              <a:buNone/>
            </a:pPr>
            <a:endParaRPr sz="1800" b="1">
              <a:solidFill>
                <a:schemeClr val="dk1"/>
              </a:solidFill>
              <a:latin typeface="Bitter"/>
              <a:ea typeface="Bitter"/>
              <a:cs typeface="Bitter"/>
              <a:sym typeface="Bitter"/>
            </a:endParaRPr>
          </a:p>
          <a:p>
            <a:pPr marL="0" marR="0" lvl="0" indent="0" algn="ctr" rtl="0">
              <a:spcBef>
                <a:spcPts val="0"/>
              </a:spcBef>
              <a:spcAft>
                <a:spcPts val="0"/>
              </a:spcAft>
              <a:buNone/>
            </a:pPr>
            <a:r>
              <a:rPr lang="en" sz="1800" b="1">
                <a:solidFill>
                  <a:schemeClr val="dk1"/>
                </a:solidFill>
                <a:latin typeface="Bitter"/>
                <a:ea typeface="Bitter"/>
                <a:cs typeface="Bitter"/>
                <a:sym typeface="Bitter"/>
              </a:rPr>
              <a:t>hades02</a:t>
            </a:r>
            <a:endParaRPr sz="1800" b="1">
              <a:solidFill>
                <a:schemeClr val="dk1"/>
              </a:solidFill>
              <a:latin typeface="Arial"/>
              <a:ea typeface="Arial"/>
              <a:cs typeface="Arial"/>
              <a:sym typeface="Arial"/>
            </a:endParaRPr>
          </a:p>
        </p:txBody>
      </p:sp>
      <p:sp>
        <p:nvSpPr>
          <p:cNvPr id="178" name="Google Shape;178;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The GPU Cluster</a:t>
            </a:r>
            <a:endParaRPr>
              <a:latin typeface="Bitter"/>
              <a:ea typeface="Bitter"/>
              <a:cs typeface="Bitter"/>
              <a:sym typeface="Bitter"/>
            </a:endParaRPr>
          </a:p>
        </p:txBody>
      </p:sp>
      <p:pic>
        <p:nvPicPr>
          <p:cNvPr id="179" name="Google Shape;179;p41" descr="Pc - Free computer icons"/>
          <p:cNvPicPr preferRelativeResize="0"/>
          <p:nvPr/>
        </p:nvPicPr>
        <p:blipFill rotWithShape="1">
          <a:blip r:embed="rId3">
            <a:alphaModFix/>
          </a:blip>
          <a:srcRect/>
          <a:stretch/>
        </p:blipFill>
        <p:spPr>
          <a:xfrm>
            <a:off x="791105" y="2202302"/>
            <a:ext cx="1200150" cy="1200150"/>
          </a:xfrm>
          <a:prstGeom prst="rect">
            <a:avLst/>
          </a:prstGeom>
          <a:noFill/>
          <a:ln>
            <a:noFill/>
          </a:ln>
        </p:spPr>
      </p:pic>
      <p:sp>
        <p:nvSpPr>
          <p:cNvPr id="180" name="Google Shape;180;p41"/>
          <p:cNvSpPr txBox="1"/>
          <p:nvPr/>
        </p:nvSpPr>
        <p:spPr>
          <a:xfrm>
            <a:off x="394093" y="1427740"/>
            <a:ext cx="23943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Client</a:t>
            </a:r>
            <a:endParaRPr/>
          </a:p>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(Your computer)</a:t>
            </a:r>
            <a:endParaRPr sz="1800" b="0" i="0" u="none" strike="noStrike" cap="none">
              <a:solidFill>
                <a:schemeClr val="dk1"/>
              </a:solidFill>
              <a:latin typeface="Arial"/>
              <a:ea typeface="Arial"/>
              <a:cs typeface="Arial"/>
              <a:sym typeface="Arial"/>
            </a:endParaRPr>
          </a:p>
        </p:txBody>
      </p:sp>
      <p:pic>
        <p:nvPicPr>
          <p:cNvPr id="181" name="Google Shape;181;p41" descr="Server - Free computer icons"/>
          <p:cNvPicPr preferRelativeResize="0"/>
          <p:nvPr/>
        </p:nvPicPr>
        <p:blipFill rotWithShape="1">
          <a:blip r:embed="rId4">
            <a:alphaModFix/>
          </a:blip>
          <a:srcRect/>
          <a:stretch/>
        </p:blipFill>
        <p:spPr>
          <a:xfrm>
            <a:off x="3724873" y="2202302"/>
            <a:ext cx="1318022" cy="1318022"/>
          </a:xfrm>
          <a:prstGeom prst="rect">
            <a:avLst/>
          </a:prstGeom>
          <a:noFill/>
          <a:ln>
            <a:noFill/>
          </a:ln>
        </p:spPr>
      </p:pic>
      <p:sp>
        <p:nvSpPr>
          <p:cNvPr id="182" name="Google Shape;182;p41"/>
          <p:cNvSpPr txBox="1"/>
          <p:nvPr/>
        </p:nvSpPr>
        <p:spPr>
          <a:xfrm>
            <a:off x="3228013" y="1263757"/>
            <a:ext cx="24384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Frontend Server without GPU cards</a:t>
            </a:r>
            <a:endParaRPr/>
          </a:p>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hades01</a:t>
            </a:r>
            <a:r>
              <a:rPr lang="en"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p:txBody>
      </p:sp>
      <p:pic>
        <p:nvPicPr>
          <p:cNvPr id="183" name="Google Shape;183;p41" descr="WinFast GPU工作站與伺服器"/>
          <p:cNvPicPr preferRelativeResize="0"/>
          <p:nvPr/>
        </p:nvPicPr>
        <p:blipFill rotWithShape="1">
          <a:blip r:embed="rId5">
            <a:alphaModFix/>
          </a:blip>
          <a:srcRect/>
          <a:stretch/>
        </p:blipFill>
        <p:spPr>
          <a:xfrm>
            <a:off x="8279137" y="1912736"/>
            <a:ext cx="658126" cy="658126"/>
          </a:xfrm>
          <a:prstGeom prst="rect">
            <a:avLst/>
          </a:prstGeom>
          <a:noFill/>
          <a:ln>
            <a:noFill/>
          </a:ln>
        </p:spPr>
      </p:pic>
      <p:sp>
        <p:nvSpPr>
          <p:cNvPr id="184" name="Google Shape;184;p41"/>
          <p:cNvSpPr txBox="1"/>
          <p:nvPr/>
        </p:nvSpPr>
        <p:spPr>
          <a:xfrm>
            <a:off x="6898858" y="681361"/>
            <a:ext cx="2438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GPU Server with GTX1080 x 2</a:t>
            </a:r>
            <a:endParaRPr sz="1800" b="0" i="0" u="none" strike="noStrike" cap="none">
              <a:solidFill>
                <a:schemeClr val="dk1"/>
              </a:solidFill>
              <a:latin typeface="Arial"/>
              <a:ea typeface="Arial"/>
              <a:cs typeface="Arial"/>
              <a:sym typeface="Arial"/>
            </a:endParaRPr>
          </a:p>
        </p:txBody>
      </p:sp>
      <p:pic>
        <p:nvPicPr>
          <p:cNvPr id="185" name="Google Shape;185;p41" descr="WinFast GPU工作站與伺服器"/>
          <p:cNvPicPr preferRelativeResize="0"/>
          <p:nvPr/>
        </p:nvPicPr>
        <p:blipFill rotWithShape="1">
          <a:blip r:embed="rId5">
            <a:alphaModFix/>
          </a:blip>
          <a:srcRect/>
          <a:stretch/>
        </p:blipFill>
        <p:spPr>
          <a:xfrm>
            <a:off x="8279138" y="1356903"/>
            <a:ext cx="658126" cy="658126"/>
          </a:xfrm>
          <a:prstGeom prst="rect">
            <a:avLst/>
          </a:prstGeom>
          <a:noFill/>
          <a:ln>
            <a:noFill/>
          </a:ln>
        </p:spPr>
      </p:pic>
      <p:sp>
        <p:nvSpPr>
          <p:cNvPr id="186" name="Google Shape;186;p41"/>
          <p:cNvSpPr/>
          <p:nvPr/>
        </p:nvSpPr>
        <p:spPr>
          <a:xfrm>
            <a:off x="1144399" y="3468100"/>
            <a:ext cx="2966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i="0" u="none" strike="noStrike" cap="none">
                <a:solidFill>
                  <a:schemeClr val="dk1"/>
                </a:solidFill>
                <a:latin typeface="Bitter"/>
                <a:ea typeface="Bitter"/>
                <a:cs typeface="Bitter"/>
                <a:sym typeface="Bitter"/>
              </a:rPr>
              <a:t>ssh hades.cs.nthu.edu.tw</a:t>
            </a:r>
            <a:endParaRPr sz="1800" b="1">
              <a:solidFill>
                <a:schemeClr val="dk1"/>
              </a:solidFill>
              <a:latin typeface="Arial"/>
              <a:ea typeface="Arial"/>
              <a:cs typeface="Arial"/>
              <a:sym typeface="Arial"/>
            </a:endParaRPr>
          </a:p>
        </p:txBody>
      </p:sp>
      <p:sp>
        <p:nvSpPr>
          <p:cNvPr id="187" name="Google Shape;187;p41"/>
          <p:cNvSpPr/>
          <p:nvPr/>
        </p:nvSpPr>
        <p:spPr>
          <a:xfrm>
            <a:off x="2505667" y="2707448"/>
            <a:ext cx="1219200" cy="240300"/>
          </a:xfrm>
          <a:prstGeom prst="rightArrow">
            <a:avLst>
              <a:gd name="adj1" fmla="val 50000"/>
              <a:gd name="adj2" fmla="val 50000"/>
            </a:avLst>
          </a:prstGeom>
          <a:solidFill>
            <a:srgbClr val="FF0000"/>
          </a:solid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5425341" y="1844518"/>
            <a:ext cx="1219200" cy="240300"/>
          </a:xfrm>
          <a:prstGeom prst="rightArrow">
            <a:avLst>
              <a:gd name="adj1" fmla="val 50000"/>
              <a:gd name="adj2" fmla="val 50000"/>
            </a:avLst>
          </a:prstGeom>
          <a:solidFill>
            <a:srgbClr val="FF0000"/>
          </a:solid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9" name="Google Shape;189;p41"/>
          <p:cNvPicPr preferRelativeResize="0"/>
          <p:nvPr/>
        </p:nvPicPr>
        <p:blipFill>
          <a:blip r:embed="rId6">
            <a:alphaModFix/>
          </a:blip>
          <a:stretch>
            <a:fillRect/>
          </a:stretch>
        </p:blipFill>
        <p:spPr>
          <a:xfrm>
            <a:off x="6898300" y="1407400"/>
            <a:ext cx="1200150" cy="1200150"/>
          </a:xfrm>
          <a:prstGeom prst="rect">
            <a:avLst/>
          </a:prstGeom>
          <a:noFill/>
          <a:ln>
            <a:noFill/>
          </a:ln>
        </p:spPr>
      </p:pic>
      <p:pic>
        <p:nvPicPr>
          <p:cNvPr id="190" name="Google Shape;190;p41"/>
          <p:cNvPicPr preferRelativeResize="0"/>
          <p:nvPr/>
        </p:nvPicPr>
        <p:blipFill>
          <a:blip r:embed="rId6">
            <a:alphaModFix/>
          </a:blip>
          <a:stretch>
            <a:fillRect/>
          </a:stretch>
        </p:blipFill>
        <p:spPr>
          <a:xfrm>
            <a:off x="6966575" y="2962538"/>
            <a:ext cx="1200150" cy="1200150"/>
          </a:xfrm>
          <a:prstGeom prst="rect">
            <a:avLst/>
          </a:prstGeom>
          <a:noFill/>
          <a:ln>
            <a:noFill/>
          </a:ln>
        </p:spPr>
      </p:pic>
      <p:pic>
        <p:nvPicPr>
          <p:cNvPr id="191" name="Google Shape;191;p41"/>
          <p:cNvPicPr preferRelativeResize="0"/>
          <p:nvPr/>
        </p:nvPicPr>
        <p:blipFill>
          <a:blip r:embed="rId6">
            <a:alphaModFix/>
          </a:blip>
          <a:stretch>
            <a:fillRect/>
          </a:stretch>
        </p:blipFill>
        <p:spPr>
          <a:xfrm>
            <a:off x="6994825" y="3402450"/>
            <a:ext cx="1200150" cy="1200150"/>
          </a:xfrm>
          <a:prstGeom prst="rect">
            <a:avLst/>
          </a:prstGeom>
          <a:noFill/>
          <a:ln>
            <a:noFill/>
          </a:ln>
        </p:spPr>
      </p:pic>
      <p:pic>
        <p:nvPicPr>
          <p:cNvPr id="192" name="Google Shape;192;p41"/>
          <p:cNvPicPr preferRelativeResize="0"/>
          <p:nvPr/>
        </p:nvPicPr>
        <p:blipFill>
          <a:blip r:embed="rId6">
            <a:alphaModFix/>
          </a:blip>
          <a:stretch>
            <a:fillRect/>
          </a:stretch>
        </p:blipFill>
        <p:spPr>
          <a:xfrm>
            <a:off x="7055325" y="3815663"/>
            <a:ext cx="1200150" cy="1200150"/>
          </a:xfrm>
          <a:prstGeom prst="rect">
            <a:avLst/>
          </a:prstGeom>
          <a:noFill/>
          <a:ln>
            <a:noFill/>
          </a:ln>
        </p:spPr>
      </p:pic>
      <p:sp>
        <p:nvSpPr>
          <p:cNvPr id="193" name="Google Shape;193;p41"/>
          <p:cNvSpPr/>
          <p:nvPr/>
        </p:nvSpPr>
        <p:spPr>
          <a:xfrm>
            <a:off x="5160538" y="3306963"/>
            <a:ext cx="1688400" cy="1021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1">
                <a:solidFill>
                  <a:schemeClr val="dk1"/>
                </a:solidFill>
                <a:latin typeface="Bitter"/>
                <a:ea typeface="Bitter"/>
                <a:cs typeface="Bitter"/>
                <a:sym typeface="Bitter"/>
              </a:rPr>
              <a:t>slurm</a:t>
            </a:r>
            <a:endParaRPr sz="1800" b="1">
              <a:solidFill>
                <a:schemeClr val="dk1"/>
              </a:solidFill>
              <a:latin typeface="Bitter"/>
              <a:ea typeface="Bitter"/>
              <a:cs typeface="Bitter"/>
              <a:sym typeface="Bitter"/>
            </a:endParaRPr>
          </a:p>
          <a:p>
            <a:pPr marL="0" marR="0" lvl="0" indent="0" algn="ctr" rtl="0">
              <a:spcBef>
                <a:spcPts val="0"/>
              </a:spcBef>
              <a:spcAft>
                <a:spcPts val="0"/>
              </a:spcAft>
              <a:buNone/>
            </a:pPr>
            <a:endParaRPr sz="1800" b="1">
              <a:solidFill>
                <a:schemeClr val="dk1"/>
              </a:solidFill>
              <a:latin typeface="Bitter"/>
              <a:ea typeface="Bitter"/>
              <a:cs typeface="Bitter"/>
              <a:sym typeface="Bitter"/>
            </a:endParaRPr>
          </a:p>
          <a:p>
            <a:pPr marL="0" marR="0" lvl="0" indent="0" algn="ctr" rtl="0">
              <a:spcBef>
                <a:spcPts val="0"/>
              </a:spcBef>
              <a:spcAft>
                <a:spcPts val="0"/>
              </a:spcAft>
              <a:buNone/>
            </a:pPr>
            <a:r>
              <a:rPr lang="en" sz="1800" b="1">
                <a:solidFill>
                  <a:schemeClr val="dk1"/>
                </a:solidFill>
                <a:latin typeface="Bitter"/>
                <a:ea typeface="Bitter"/>
                <a:cs typeface="Bitter"/>
                <a:sym typeface="Bitter"/>
              </a:rPr>
              <a:t>hades03-07</a:t>
            </a:r>
            <a:endParaRPr sz="1800" b="1">
              <a:solidFill>
                <a:schemeClr val="dk1"/>
              </a:solidFill>
              <a:latin typeface="Bitter"/>
              <a:ea typeface="Bitter"/>
              <a:cs typeface="Bitter"/>
              <a:sym typeface="Bitter"/>
            </a:endParaRPr>
          </a:p>
        </p:txBody>
      </p:sp>
      <p:sp>
        <p:nvSpPr>
          <p:cNvPr id="194" name="Google Shape;194;p41"/>
          <p:cNvSpPr/>
          <p:nvPr/>
        </p:nvSpPr>
        <p:spPr>
          <a:xfrm>
            <a:off x="5420941" y="3678793"/>
            <a:ext cx="1219200" cy="240300"/>
          </a:xfrm>
          <a:prstGeom prst="rightArrow">
            <a:avLst>
              <a:gd name="adj1" fmla="val 50000"/>
              <a:gd name="adj2" fmla="val 50000"/>
            </a:avLst>
          </a:prstGeom>
          <a:solidFill>
            <a:srgbClr val="FF0000"/>
          </a:solid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5" name="Google Shape;195;p41" descr="WinFast GPU工作站與伺服器"/>
          <p:cNvPicPr preferRelativeResize="0"/>
          <p:nvPr/>
        </p:nvPicPr>
        <p:blipFill rotWithShape="1">
          <a:blip r:embed="rId5">
            <a:alphaModFix/>
          </a:blip>
          <a:srcRect/>
          <a:stretch/>
        </p:blipFill>
        <p:spPr>
          <a:xfrm>
            <a:off x="8271250" y="2814111"/>
            <a:ext cx="658126" cy="658126"/>
          </a:xfrm>
          <a:prstGeom prst="rect">
            <a:avLst/>
          </a:prstGeom>
          <a:noFill/>
          <a:ln>
            <a:noFill/>
          </a:ln>
        </p:spPr>
      </p:pic>
      <p:pic>
        <p:nvPicPr>
          <p:cNvPr id="196" name="Google Shape;196;p41" descr="WinFast GPU工作站與伺服器"/>
          <p:cNvPicPr preferRelativeResize="0"/>
          <p:nvPr/>
        </p:nvPicPr>
        <p:blipFill rotWithShape="1">
          <a:blip r:embed="rId5">
            <a:alphaModFix/>
          </a:blip>
          <a:srcRect/>
          <a:stretch/>
        </p:blipFill>
        <p:spPr>
          <a:xfrm>
            <a:off x="8420087" y="2962561"/>
            <a:ext cx="658126" cy="658126"/>
          </a:xfrm>
          <a:prstGeom prst="rect">
            <a:avLst/>
          </a:prstGeom>
          <a:noFill/>
          <a:ln>
            <a:noFill/>
          </a:ln>
        </p:spPr>
      </p:pic>
      <p:pic>
        <p:nvPicPr>
          <p:cNvPr id="197" name="Google Shape;197;p41" descr="WinFast GPU工作站與伺服器"/>
          <p:cNvPicPr preferRelativeResize="0"/>
          <p:nvPr/>
        </p:nvPicPr>
        <p:blipFill rotWithShape="1">
          <a:blip r:embed="rId5">
            <a:alphaModFix/>
          </a:blip>
          <a:srcRect/>
          <a:stretch/>
        </p:blipFill>
        <p:spPr>
          <a:xfrm>
            <a:off x="8255487" y="3488811"/>
            <a:ext cx="658126" cy="658126"/>
          </a:xfrm>
          <a:prstGeom prst="rect">
            <a:avLst/>
          </a:prstGeom>
          <a:noFill/>
          <a:ln>
            <a:noFill/>
          </a:ln>
        </p:spPr>
      </p:pic>
      <p:pic>
        <p:nvPicPr>
          <p:cNvPr id="198" name="Google Shape;198;p41" descr="WinFast GPU工作站與伺服器"/>
          <p:cNvPicPr preferRelativeResize="0"/>
          <p:nvPr/>
        </p:nvPicPr>
        <p:blipFill rotWithShape="1">
          <a:blip r:embed="rId5">
            <a:alphaModFix/>
          </a:blip>
          <a:srcRect/>
          <a:stretch/>
        </p:blipFill>
        <p:spPr>
          <a:xfrm>
            <a:off x="8420087" y="3630911"/>
            <a:ext cx="658126" cy="658126"/>
          </a:xfrm>
          <a:prstGeom prst="rect">
            <a:avLst/>
          </a:prstGeom>
          <a:noFill/>
          <a:ln>
            <a:noFill/>
          </a:ln>
        </p:spPr>
      </p:pic>
      <p:pic>
        <p:nvPicPr>
          <p:cNvPr id="199" name="Google Shape;199;p41" descr="WinFast GPU工作站與伺服器"/>
          <p:cNvPicPr preferRelativeResize="0"/>
          <p:nvPr/>
        </p:nvPicPr>
        <p:blipFill rotWithShape="1">
          <a:blip r:embed="rId5">
            <a:alphaModFix/>
          </a:blip>
          <a:srcRect/>
          <a:stretch/>
        </p:blipFill>
        <p:spPr>
          <a:xfrm>
            <a:off x="8271250" y="4136586"/>
            <a:ext cx="658126" cy="658126"/>
          </a:xfrm>
          <a:prstGeom prst="rect">
            <a:avLst/>
          </a:prstGeom>
          <a:noFill/>
          <a:ln>
            <a:noFill/>
          </a:ln>
        </p:spPr>
      </p:pic>
      <p:pic>
        <p:nvPicPr>
          <p:cNvPr id="200" name="Google Shape;200;p41" descr="WinFast GPU工作站與伺服器"/>
          <p:cNvPicPr preferRelativeResize="0"/>
          <p:nvPr/>
        </p:nvPicPr>
        <p:blipFill rotWithShape="1">
          <a:blip r:embed="rId5">
            <a:alphaModFix/>
          </a:blip>
          <a:srcRect/>
          <a:stretch/>
        </p:blipFill>
        <p:spPr>
          <a:xfrm>
            <a:off x="8420087" y="4305611"/>
            <a:ext cx="658126" cy="658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The GPU Cluster</a:t>
            </a:r>
            <a:endParaRPr>
              <a:latin typeface="Bitter"/>
              <a:ea typeface="Bitter"/>
              <a:cs typeface="Bitter"/>
              <a:sym typeface="Bitter"/>
            </a:endParaRPr>
          </a:p>
        </p:txBody>
      </p:sp>
      <p:sp>
        <p:nvSpPr>
          <p:cNvPr id="206" name="Google Shape;206;p42"/>
          <p:cNvSpPr/>
          <p:nvPr/>
        </p:nvSpPr>
        <p:spPr>
          <a:xfrm>
            <a:off x="1135475"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CPU</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07" name="Google Shape;207;p42"/>
          <p:cNvSpPr/>
          <p:nvPr/>
        </p:nvSpPr>
        <p:spPr>
          <a:xfrm>
            <a:off x="2143400"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sp>
        <p:nvSpPr>
          <p:cNvPr id="208" name="Google Shape;208;p42"/>
          <p:cNvSpPr/>
          <p:nvPr/>
        </p:nvSpPr>
        <p:spPr>
          <a:xfrm>
            <a:off x="3151325"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hades03</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sp>
        <p:nvSpPr>
          <p:cNvPr id="209" name="Google Shape;209;p42"/>
          <p:cNvSpPr/>
          <p:nvPr/>
        </p:nvSpPr>
        <p:spPr>
          <a:xfrm>
            <a:off x="6175100"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hades06</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sp>
        <p:nvSpPr>
          <p:cNvPr id="210" name="Google Shape;210;p42"/>
          <p:cNvSpPr/>
          <p:nvPr/>
        </p:nvSpPr>
        <p:spPr>
          <a:xfrm>
            <a:off x="4159252"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sp>
        <p:nvSpPr>
          <p:cNvPr id="211" name="Google Shape;211;p42"/>
          <p:cNvSpPr/>
          <p:nvPr/>
        </p:nvSpPr>
        <p:spPr>
          <a:xfrm>
            <a:off x="5167175"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sp>
        <p:nvSpPr>
          <p:cNvPr id="212" name="Google Shape;212;p42"/>
          <p:cNvSpPr/>
          <p:nvPr/>
        </p:nvSpPr>
        <p:spPr>
          <a:xfrm>
            <a:off x="7183025" y="1972575"/>
            <a:ext cx="975000" cy="15600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hades07</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1080*2</a:t>
            </a:r>
            <a:endParaRPr sz="1400" b="0" i="0" u="none" strike="noStrike" cap="none">
              <a:solidFill>
                <a:srgbClr val="000000"/>
              </a:solidFill>
              <a:latin typeface="Arial"/>
              <a:ea typeface="Arial"/>
              <a:cs typeface="Arial"/>
              <a:sym typeface="Arial"/>
            </a:endParaRPr>
          </a:p>
        </p:txBody>
      </p:sp>
      <p:cxnSp>
        <p:nvCxnSpPr>
          <p:cNvPr id="213" name="Google Shape;213;p42"/>
          <p:cNvCxnSpPr>
            <a:stCxn id="206" idx="0"/>
            <a:endCxn id="207" idx="0"/>
          </p:cNvCxnSpPr>
          <p:nvPr/>
        </p:nvCxnSpPr>
        <p:spPr>
          <a:xfrm rot="-5400000" flipH="1">
            <a:off x="2126675" y="1468875"/>
            <a:ext cx="600" cy="1008000"/>
          </a:xfrm>
          <a:prstGeom prst="curvedConnector3">
            <a:avLst>
              <a:gd name="adj1" fmla="val -39687500"/>
            </a:avLst>
          </a:prstGeom>
          <a:noFill/>
          <a:ln w="38100" cap="flat" cmpd="sng">
            <a:solidFill>
              <a:srgbClr val="3C78D8"/>
            </a:solidFill>
            <a:prstDash val="solid"/>
            <a:round/>
            <a:headEnd type="none" w="sm" len="sm"/>
            <a:tailEnd type="none" w="sm" len="sm"/>
          </a:ln>
        </p:spPr>
      </p:cxnSp>
      <p:cxnSp>
        <p:nvCxnSpPr>
          <p:cNvPr id="214" name="Google Shape;214;p42"/>
          <p:cNvCxnSpPr>
            <a:stCxn id="206" idx="2"/>
            <a:endCxn id="208" idx="2"/>
          </p:cNvCxnSpPr>
          <p:nvPr/>
        </p:nvCxnSpPr>
        <p:spPr>
          <a:xfrm rot="-5400000" flipH="1">
            <a:off x="2630675" y="2524875"/>
            <a:ext cx="600" cy="2016000"/>
          </a:xfrm>
          <a:prstGeom prst="curvedConnector3">
            <a:avLst>
              <a:gd name="adj1" fmla="val 39687500"/>
            </a:avLst>
          </a:prstGeom>
          <a:noFill/>
          <a:ln w="28575" cap="flat" cmpd="sng">
            <a:solidFill>
              <a:srgbClr val="3C78D8"/>
            </a:solidFill>
            <a:prstDash val="solid"/>
            <a:round/>
            <a:headEnd type="none" w="sm" len="sm"/>
            <a:tailEnd type="none" w="sm" len="sm"/>
          </a:ln>
        </p:spPr>
      </p:cxnSp>
      <p:cxnSp>
        <p:nvCxnSpPr>
          <p:cNvPr id="215" name="Google Shape;215;p42"/>
          <p:cNvCxnSpPr>
            <a:stCxn id="206" idx="2"/>
            <a:endCxn id="210" idx="2"/>
          </p:cNvCxnSpPr>
          <p:nvPr/>
        </p:nvCxnSpPr>
        <p:spPr>
          <a:xfrm rot="-5400000" flipH="1">
            <a:off x="3134525" y="2021025"/>
            <a:ext cx="600" cy="3023700"/>
          </a:xfrm>
          <a:prstGeom prst="curvedConnector3">
            <a:avLst>
              <a:gd name="adj1" fmla="val 39687500"/>
            </a:avLst>
          </a:prstGeom>
          <a:noFill/>
          <a:ln w="28575" cap="flat" cmpd="sng">
            <a:solidFill>
              <a:srgbClr val="3C78D8"/>
            </a:solidFill>
            <a:prstDash val="solid"/>
            <a:round/>
            <a:headEnd type="none" w="sm" len="sm"/>
            <a:tailEnd type="none" w="sm" len="sm"/>
          </a:ln>
        </p:spPr>
      </p:cxnSp>
      <p:cxnSp>
        <p:nvCxnSpPr>
          <p:cNvPr id="216" name="Google Shape;216;p42"/>
          <p:cNvCxnSpPr>
            <a:stCxn id="206" idx="2"/>
            <a:endCxn id="211" idx="2"/>
          </p:cNvCxnSpPr>
          <p:nvPr/>
        </p:nvCxnSpPr>
        <p:spPr>
          <a:xfrm rot="-5400000" flipH="1">
            <a:off x="3638525" y="1517025"/>
            <a:ext cx="600" cy="4031700"/>
          </a:xfrm>
          <a:prstGeom prst="curvedConnector3">
            <a:avLst>
              <a:gd name="adj1" fmla="val 39687500"/>
            </a:avLst>
          </a:prstGeom>
          <a:noFill/>
          <a:ln w="28575" cap="flat" cmpd="sng">
            <a:solidFill>
              <a:srgbClr val="3C78D8"/>
            </a:solidFill>
            <a:prstDash val="solid"/>
            <a:round/>
            <a:headEnd type="none" w="sm" len="sm"/>
            <a:tailEnd type="none" w="sm" len="sm"/>
          </a:ln>
        </p:spPr>
      </p:cxnSp>
      <p:cxnSp>
        <p:nvCxnSpPr>
          <p:cNvPr id="217" name="Google Shape;217;p42"/>
          <p:cNvCxnSpPr>
            <a:stCxn id="206" idx="2"/>
            <a:endCxn id="209" idx="2"/>
          </p:cNvCxnSpPr>
          <p:nvPr/>
        </p:nvCxnSpPr>
        <p:spPr>
          <a:xfrm rot="-5400000" flipH="1">
            <a:off x="4142525" y="1013025"/>
            <a:ext cx="600" cy="5039700"/>
          </a:xfrm>
          <a:prstGeom prst="curvedConnector3">
            <a:avLst>
              <a:gd name="adj1" fmla="val 39687500"/>
            </a:avLst>
          </a:prstGeom>
          <a:noFill/>
          <a:ln w="28575" cap="flat" cmpd="sng">
            <a:solidFill>
              <a:srgbClr val="3C78D8"/>
            </a:solidFill>
            <a:prstDash val="solid"/>
            <a:round/>
            <a:headEnd type="none" w="sm" len="sm"/>
            <a:tailEnd type="none" w="sm" len="sm"/>
          </a:ln>
        </p:spPr>
      </p:cxnSp>
      <p:cxnSp>
        <p:nvCxnSpPr>
          <p:cNvPr id="218" name="Google Shape;218;p42"/>
          <p:cNvCxnSpPr>
            <a:stCxn id="206" idx="2"/>
            <a:endCxn id="212" idx="2"/>
          </p:cNvCxnSpPr>
          <p:nvPr/>
        </p:nvCxnSpPr>
        <p:spPr>
          <a:xfrm rot="-5400000" flipH="1">
            <a:off x="4646525" y="509025"/>
            <a:ext cx="600" cy="6047700"/>
          </a:xfrm>
          <a:prstGeom prst="curvedConnector3">
            <a:avLst>
              <a:gd name="adj1" fmla="val 39687500"/>
            </a:avLst>
          </a:prstGeom>
          <a:noFill/>
          <a:ln w="28575" cap="flat" cmpd="sng">
            <a:solidFill>
              <a:srgbClr val="3C78D8"/>
            </a:solidFill>
            <a:prstDash val="solid"/>
            <a:round/>
            <a:headEnd type="none" w="sm" len="sm"/>
            <a:tailEnd type="none" w="sm" len="sm"/>
          </a:ln>
        </p:spPr>
      </p:cxnSp>
      <p:sp>
        <p:nvSpPr>
          <p:cNvPr id="219" name="Google Shape;219;p42"/>
          <p:cNvSpPr txBox="1"/>
          <p:nvPr/>
        </p:nvSpPr>
        <p:spPr>
          <a:xfrm>
            <a:off x="1801350" y="1357000"/>
            <a:ext cx="1172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ssh</a:t>
            </a:r>
            <a:endParaRPr sz="1400" b="0" i="0" u="none" strike="noStrike" cap="none">
              <a:solidFill>
                <a:srgbClr val="000000"/>
              </a:solidFill>
              <a:latin typeface="Arial"/>
              <a:ea typeface="Arial"/>
              <a:cs typeface="Arial"/>
              <a:sym typeface="Arial"/>
            </a:endParaRPr>
          </a:p>
        </p:txBody>
      </p:sp>
      <p:sp>
        <p:nvSpPr>
          <p:cNvPr id="220" name="Google Shape;220;p42"/>
          <p:cNvSpPr txBox="1"/>
          <p:nvPr/>
        </p:nvSpPr>
        <p:spPr>
          <a:xfrm>
            <a:off x="2789250" y="3845250"/>
            <a:ext cx="2934300"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slurm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Bitter"/>
                <a:ea typeface="Bitter"/>
                <a:cs typeface="Bitter"/>
                <a:sym typeface="Bitter"/>
              </a:rPr>
              <a:t>Job Scheduler</a:t>
            </a:r>
            <a:endParaRPr>
              <a:latin typeface="Bitter"/>
              <a:ea typeface="Bitter"/>
              <a:cs typeface="Bitter"/>
              <a:sym typeface="Bitter"/>
            </a:endParaRPr>
          </a:p>
        </p:txBody>
      </p:sp>
      <p:sp>
        <p:nvSpPr>
          <p:cNvPr id="226" name="Google Shape;226;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SLURM</a:t>
            </a:r>
            <a:endParaRPr sz="2000">
              <a:latin typeface="Bitter"/>
              <a:ea typeface="Bitter"/>
              <a:cs typeface="Bitter"/>
              <a:sym typeface="Bitter"/>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Course partition: pp23</a:t>
            </a:r>
            <a:br>
              <a:rPr lang="en" sz="2000">
                <a:latin typeface="Bitter"/>
                <a:ea typeface="Bitter"/>
                <a:cs typeface="Bitter"/>
                <a:sym typeface="Bitter"/>
              </a:rPr>
            </a:br>
            <a:br>
              <a:rPr lang="en" sz="2000">
                <a:latin typeface="Bitter"/>
                <a:ea typeface="Bitter"/>
                <a:cs typeface="Bitter"/>
                <a:sym typeface="Bitter"/>
              </a:rPr>
            </a:br>
            <a:endParaRPr sz="2000">
              <a:latin typeface="Bitter"/>
              <a:ea typeface="Bitter"/>
              <a:cs typeface="Bitter"/>
              <a:sym typeface="Bitter"/>
            </a:endParaRPr>
          </a:p>
          <a:p>
            <a:pPr marL="0" lvl="0" indent="0" algn="l" rtl="0">
              <a:lnSpc>
                <a:spcPct val="115000"/>
              </a:lnSpc>
              <a:spcBef>
                <a:spcPts val="1600"/>
              </a:spcBef>
              <a:spcAft>
                <a:spcPts val="0"/>
              </a:spcAft>
              <a:buSzPts val="1800"/>
              <a:buNone/>
            </a:pPr>
            <a:endParaRPr sz="2000">
              <a:latin typeface="Bitter"/>
              <a:ea typeface="Bitter"/>
              <a:cs typeface="Bitter"/>
              <a:sym typeface="Bitter"/>
            </a:endParaRPr>
          </a:p>
          <a:p>
            <a:pPr marL="457200" lvl="0" indent="-355600" algn="l" rtl="0">
              <a:lnSpc>
                <a:spcPct val="115000"/>
              </a:lnSpc>
              <a:spcBef>
                <a:spcPts val="1600"/>
              </a:spcBef>
              <a:spcAft>
                <a:spcPts val="0"/>
              </a:spcAft>
              <a:buSzPts val="2000"/>
              <a:buFont typeface="Bitter"/>
              <a:buChar char="❖"/>
            </a:pPr>
            <a:r>
              <a:rPr lang="en" sz="2000">
                <a:latin typeface="Bitter"/>
                <a:ea typeface="Bitter"/>
                <a:cs typeface="Bitter"/>
                <a:sym typeface="Bitter"/>
              </a:rPr>
              <a:t>Limitation</a:t>
            </a:r>
            <a:endParaRPr sz="20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2 gpus</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5 minutes</a:t>
            </a:r>
            <a:endParaRPr sz="1600">
              <a:latin typeface="Bitter"/>
              <a:ea typeface="Bitter"/>
              <a:cs typeface="Bitter"/>
              <a:sym typeface="Bitter"/>
            </a:endParaRPr>
          </a:p>
        </p:txBody>
      </p:sp>
      <p:pic>
        <p:nvPicPr>
          <p:cNvPr id="227" name="Google Shape;227;p43"/>
          <p:cNvPicPr preferRelativeResize="0"/>
          <p:nvPr/>
        </p:nvPicPr>
        <p:blipFill>
          <a:blip r:embed="rId3">
            <a:alphaModFix/>
          </a:blip>
          <a:stretch>
            <a:fillRect/>
          </a:stretch>
        </p:blipFill>
        <p:spPr>
          <a:xfrm>
            <a:off x="483963" y="2022788"/>
            <a:ext cx="8255525" cy="12170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Font typeface="Bitter"/>
              <a:buNone/>
            </a:pPr>
            <a:r>
              <a:rPr lang="en">
                <a:latin typeface="Bitter"/>
                <a:ea typeface="Bitter"/>
                <a:cs typeface="Bitter"/>
                <a:sym typeface="Bitter"/>
              </a:rPr>
              <a:t>Instructions to </a:t>
            </a:r>
            <a:r>
              <a:rPr lang="en"/>
              <a:t>c</a:t>
            </a:r>
            <a:r>
              <a:rPr lang="en">
                <a:latin typeface="Bitter"/>
                <a:ea typeface="Bitter"/>
                <a:cs typeface="Bitter"/>
                <a:sym typeface="Bitter"/>
              </a:rPr>
              <a:t>ompile a CUDA </a:t>
            </a:r>
            <a:r>
              <a:rPr lang="en"/>
              <a:t>program</a:t>
            </a:r>
            <a:endParaRPr>
              <a:latin typeface="Bitter"/>
              <a:ea typeface="Bitter"/>
              <a:cs typeface="Bitter"/>
              <a:sym typeface="Bitter"/>
            </a:endParaRPr>
          </a:p>
        </p:txBody>
      </p:sp>
      <p:sp>
        <p:nvSpPr>
          <p:cNvPr id="233" name="Google Shape;233;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Bitter"/>
              <a:buChar char="➢"/>
            </a:pPr>
            <a:r>
              <a:rPr lang="en" sz="2000">
                <a:latin typeface="Bitter"/>
                <a:ea typeface="Bitter"/>
                <a:cs typeface="Bitter"/>
                <a:sym typeface="Bitter"/>
              </a:rPr>
              <a:t>Compile</a:t>
            </a:r>
            <a:endParaRPr sz="2000">
              <a:latin typeface="Bitter"/>
              <a:ea typeface="Bitter"/>
              <a:cs typeface="Bitter"/>
              <a:sym typeface="Bitter"/>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nvcc [options] &lt;inputfile&gt;</a:t>
            </a:r>
            <a:endParaRPr/>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e.g.,</a:t>
            </a:r>
            <a:r>
              <a:rPr lang="en" sz="1600"/>
              <a:t> </a:t>
            </a:r>
            <a:br>
              <a:rPr lang="en" sz="1600"/>
            </a:br>
            <a:r>
              <a:rPr lang="en" sz="1600"/>
              <a:t>	</a:t>
            </a:r>
            <a:r>
              <a:rPr lang="en" sz="1600">
                <a:latin typeface="Courier New"/>
                <a:ea typeface="Courier New"/>
                <a:cs typeface="Courier New"/>
                <a:sym typeface="Courier New"/>
              </a:rPr>
              <a:t>nvcc cuda_code.cu -o cuda_executable</a:t>
            </a:r>
            <a:endParaRPr sz="1600">
              <a:latin typeface="Courier New"/>
              <a:ea typeface="Courier New"/>
              <a:cs typeface="Courier New"/>
              <a:sym typeface="Courier New"/>
            </a:endParaRPr>
          </a:p>
          <a:p>
            <a:pPr marL="457200" lvl="0" indent="-355600" algn="l" rtl="0">
              <a:lnSpc>
                <a:spcPct val="115000"/>
              </a:lnSpc>
              <a:spcBef>
                <a:spcPts val="0"/>
              </a:spcBef>
              <a:spcAft>
                <a:spcPts val="0"/>
              </a:spcAft>
              <a:buSzPts val="2000"/>
              <a:buChar char="➢"/>
            </a:pPr>
            <a:r>
              <a:rPr lang="en" sz="2000">
                <a:latin typeface="Bitter"/>
                <a:ea typeface="Bitter"/>
                <a:cs typeface="Bitter"/>
                <a:sym typeface="Bitter"/>
              </a:rPr>
              <a:t>If you have a Makefile, simply</a:t>
            </a:r>
            <a:endParaRPr sz="20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make</a:t>
            </a:r>
            <a:endParaRPr sz="20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Instructions to run a CUDA program</a:t>
            </a:r>
            <a:endParaRPr/>
          </a:p>
        </p:txBody>
      </p:sp>
      <p:sp>
        <p:nvSpPr>
          <p:cNvPr id="239" name="Google Shape;239;p45"/>
          <p:cNvSpPr txBox="1">
            <a:spLocks noGrp="1"/>
          </p:cNvSpPr>
          <p:nvPr>
            <p:ph type="body" idx="1"/>
          </p:nvPr>
        </p:nvSpPr>
        <p:spPr>
          <a:xfrm>
            <a:off x="311700" y="1152475"/>
            <a:ext cx="8520600" cy="3721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hades02</a:t>
            </a:r>
            <a:endParaRPr sz="20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ssh hades02</a:t>
            </a:r>
            <a:endParaRPr sz="16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If you want to specify which GPU to use.</a:t>
            </a:r>
            <a:endParaRPr sz="1600">
              <a:latin typeface="Bitter"/>
              <a:ea typeface="Bitter"/>
              <a:cs typeface="Bitter"/>
              <a:sym typeface="Bitter"/>
            </a:endParaRPr>
          </a:p>
          <a:p>
            <a:pPr marL="914400" lvl="1" indent="-330200" algn="l" rtl="0">
              <a:lnSpc>
                <a:spcPct val="115000"/>
              </a:lnSpc>
              <a:spcBef>
                <a:spcPts val="0"/>
              </a:spcBef>
              <a:spcAft>
                <a:spcPts val="0"/>
              </a:spcAft>
              <a:buSzPts val="1600"/>
              <a:buChar char="➢"/>
            </a:pPr>
            <a:r>
              <a:rPr lang="en" sz="1600">
                <a:latin typeface="Courier New"/>
                <a:ea typeface="Courier New"/>
                <a:cs typeface="Courier New"/>
                <a:sym typeface="Courier New"/>
              </a:rPr>
              <a:t>export CUDA_VISIBLE_DEVICES=&lt;</a:t>
            </a:r>
            <a:r>
              <a:rPr lang="en" sz="1600" i="1">
                <a:latin typeface="Courier New"/>
                <a:ea typeface="Courier New"/>
                <a:cs typeface="Courier New"/>
                <a:sym typeface="Courier New"/>
              </a:rPr>
              <a:t>gpu id</a:t>
            </a:r>
            <a:r>
              <a:rPr lang="en" sz="1600">
                <a:latin typeface="Courier New"/>
                <a:ea typeface="Courier New"/>
                <a:cs typeface="Courier New"/>
                <a:sym typeface="Courier New"/>
              </a:rPr>
              <a:t>&gt;</a:t>
            </a:r>
            <a:endParaRPr sz="16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CUDA_VISIBLE_DEVICES=1</a:t>
            </a:r>
            <a:endParaRPr sz="16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CUDA_VISIBLE_DEVICES=0,1</a:t>
            </a:r>
            <a:endParaRPr sz="1600">
              <a:latin typeface="Courier New"/>
              <a:ea typeface="Courier New"/>
              <a:cs typeface="Courier New"/>
              <a:sym typeface="Courier New"/>
            </a:endParaRPr>
          </a:p>
          <a:p>
            <a:pPr marL="457200" lvl="0" indent="-355600" algn="l" rtl="0">
              <a:lnSpc>
                <a:spcPct val="115000"/>
              </a:lnSpc>
              <a:spcBef>
                <a:spcPts val="0"/>
              </a:spcBef>
              <a:spcAft>
                <a:spcPts val="0"/>
              </a:spcAft>
              <a:buSzPts val="2000"/>
              <a:buFont typeface="Bitter"/>
              <a:buChar char="❖"/>
            </a:pPr>
            <a:r>
              <a:rPr lang="en" sz="2000">
                <a:latin typeface="Bitter"/>
                <a:ea typeface="Bitter"/>
                <a:cs typeface="Bitter"/>
                <a:sym typeface="Bitter"/>
              </a:rPr>
              <a:t>hades[03-07]</a:t>
            </a:r>
            <a:endParaRPr sz="2000">
              <a:latin typeface="Bitter"/>
              <a:ea typeface="Bitter"/>
              <a:cs typeface="Bitter"/>
              <a:sym typeface="Bitter"/>
            </a:endParaRPr>
          </a:p>
          <a:p>
            <a:pPr marL="914400" lvl="1" indent="-330200" algn="l" rtl="0">
              <a:lnSpc>
                <a:spcPct val="115000"/>
              </a:lnSpc>
              <a:spcBef>
                <a:spcPts val="0"/>
              </a:spcBef>
              <a:spcAft>
                <a:spcPts val="0"/>
              </a:spcAft>
              <a:buSzPts val="1600"/>
              <a:buFont typeface="Bitter"/>
              <a:buChar char="➢"/>
            </a:pPr>
            <a:r>
              <a:rPr lang="en" sz="1600">
                <a:latin typeface="Bitter"/>
                <a:ea typeface="Bitter"/>
                <a:cs typeface="Bitter"/>
                <a:sym typeface="Bitter"/>
              </a:rPr>
              <a:t>Slurm</a:t>
            </a:r>
            <a:endParaRPr sz="1600">
              <a:latin typeface="Bitter"/>
              <a:ea typeface="Bitter"/>
              <a:cs typeface="Bitter"/>
              <a:sym typeface="Bitter"/>
            </a:endParaRPr>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Access gpus with flag</a:t>
            </a:r>
            <a:r>
              <a:rPr lang="en" sz="1600"/>
              <a:t> </a:t>
            </a:r>
            <a:r>
              <a:rPr lang="en" sz="1600">
                <a:latin typeface="Courier New"/>
                <a:ea typeface="Courier New"/>
                <a:cs typeface="Courier New"/>
                <a:sym typeface="Courier New"/>
              </a:rPr>
              <a:t>--gres=gpu:&lt;</a:t>
            </a:r>
            <a:r>
              <a:rPr lang="en" sz="1600" i="1">
                <a:latin typeface="Courier New"/>
                <a:ea typeface="Courier New"/>
                <a:cs typeface="Courier New"/>
                <a:sym typeface="Courier New"/>
              </a:rPr>
              <a:t>number of gpu</a:t>
            </a:r>
            <a:r>
              <a:rPr lang="en" sz="1600">
                <a:latin typeface="Courier New"/>
                <a:ea typeface="Courier New"/>
                <a:cs typeface="Courier New"/>
                <a:sym typeface="Courier New"/>
              </a:rPr>
              <a:t>&gt;</a:t>
            </a:r>
            <a:endParaRPr sz="1600"/>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lang="en" sz="1600" i="1">
                <a:latin typeface="Courier New"/>
                <a:ea typeface="Courier New"/>
                <a:cs typeface="Courier New"/>
                <a:sym typeface="Courier New"/>
              </a:rPr>
              <a:t>1</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marL="914400" lvl="1" indent="-330200" algn="l" rtl="0">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lang="en" sz="1600" i="1">
                <a:latin typeface="Courier New"/>
                <a:ea typeface="Courier New"/>
                <a:cs typeface="Courier New"/>
                <a:sym typeface="Courier New"/>
              </a:rPr>
              <a:t>2</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marL="914400" lvl="1" indent="-330200" algn="l" rtl="0">
              <a:lnSpc>
                <a:spcPct val="115000"/>
              </a:lnSpc>
              <a:spcBef>
                <a:spcPts val="0"/>
              </a:spcBef>
              <a:spcAft>
                <a:spcPts val="0"/>
              </a:spcAft>
              <a:buSzPts val="1600"/>
              <a:buFont typeface="Courier New"/>
              <a:buChar char="➢"/>
            </a:pPr>
            <a:r>
              <a:rPr lang="en" sz="1600">
                <a:latin typeface="Courier New"/>
                <a:ea typeface="Courier New"/>
                <a:cs typeface="Courier New"/>
                <a:sym typeface="Courier New"/>
              </a:rPr>
              <a:t>If Two GPUs are requested, they will be on the same node.</a:t>
            </a:r>
            <a:endParaRPr sz="16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TotalTime>
  <Words>1218</Words>
  <Application>Microsoft Office PowerPoint</Application>
  <PresentationFormat>如螢幕大小 (16:9)</PresentationFormat>
  <Paragraphs>209</Paragraphs>
  <Slides>39</Slides>
  <Notes>39</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39</vt:i4>
      </vt:variant>
    </vt:vector>
  </HeadingPairs>
  <TitlesOfParts>
    <vt:vector size="50" baseType="lpstr">
      <vt:lpstr>Proxima Nova</vt:lpstr>
      <vt:lpstr>Courier New</vt:lpstr>
      <vt:lpstr>新細明體</vt:lpstr>
      <vt:lpstr>Roboto Mono</vt:lpstr>
      <vt:lpstr>Bitter</vt:lpstr>
      <vt:lpstr>Noto Sans Symbols</vt:lpstr>
      <vt:lpstr>Arial</vt:lpstr>
      <vt:lpstr>Merriweather Light</vt:lpstr>
      <vt:lpstr>Simple Light</vt:lpstr>
      <vt:lpstr>Spearmint</vt:lpstr>
      <vt:lpstr>Spearmint</vt:lpstr>
      <vt:lpstr>Lab3 CUDA Basic</vt:lpstr>
      <vt:lpstr>Overview</vt:lpstr>
      <vt:lpstr>Platform Guide</vt:lpstr>
      <vt:lpstr>The GPU Cluster</vt:lpstr>
      <vt:lpstr>The GPU Cluster</vt:lpstr>
      <vt:lpstr>The GPU Cluster</vt:lpstr>
      <vt:lpstr>Job Scheduler</vt:lpstr>
      <vt:lpstr>Instructions to compile a CUDA program</vt:lpstr>
      <vt:lpstr>Instructions to run a CUDA program</vt:lpstr>
      <vt:lpstr>Platform Guide (NCHC CT)</vt:lpstr>
      <vt:lpstr>NCHC Container</vt:lpstr>
      <vt:lpstr>Register</vt:lpstr>
      <vt:lpstr>Login</vt:lpstr>
      <vt:lpstr>Start Container</vt:lpstr>
      <vt:lpstr>Access the Container</vt:lpstr>
      <vt:lpstr>User &amp; Password</vt:lpstr>
      <vt:lpstr>First-time Setup Script</vt:lpstr>
      <vt:lpstr>PowerPoint 簡報</vt:lpstr>
      <vt:lpstr>Stop your container</vt:lpstr>
      <vt:lpstr>PowerPoint 簡報</vt:lpstr>
      <vt:lpstr>Practice</vt:lpstr>
      <vt:lpstr>Tools</vt:lpstr>
      <vt:lpstr>nvidia-smi</vt:lpstr>
      <vt:lpstr>nvidia-smi example</vt:lpstr>
      <vt:lpstr>cuda-memcheck</vt:lpstr>
      <vt:lpstr>cuda-memcheck </vt:lpstr>
      <vt:lpstr>cuda-gdb</vt:lpstr>
      <vt:lpstr>nvprof &amp; nsight-compute</vt:lpstr>
      <vt:lpstr>nvvp</vt:lpstr>
      <vt:lpstr>Lab3 Assignment</vt:lpstr>
      <vt:lpstr>PowerPoint 簡報</vt:lpstr>
      <vt:lpstr>Sobel Operator</vt:lpstr>
      <vt:lpstr>Convolution Calculation</vt:lpstr>
      <vt:lpstr>Sample Result</vt:lpstr>
      <vt:lpstr>Preparation</vt:lpstr>
      <vt:lpstr>How to run</vt:lpstr>
      <vt:lpstr>Check the correctness</vt:lpstr>
      <vt:lpstr>Hints</vt:lpstr>
      <vt:lpstr>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Lab3 CUDA Basic</dc:title>
  <cp:lastModifiedBy>張騰午</cp:lastModifiedBy>
  <cp:revision>8</cp:revision>
  <dcterms:modified xsi:type="dcterms:W3CDTF">2023-12-09T15:54:57Z</dcterms:modified>
</cp:coreProperties>
</file>